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co" userId="d2b1aa01-cc4b-4256-a789-e091f3052aa7" providerId="ADAL" clId="{A2F1A726-4942-4E3F-BD15-0E50B1161185}"/>
    <pc:docChg chg="undo custSel modSld">
      <pc:chgData name="David Roco" userId="d2b1aa01-cc4b-4256-a789-e091f3052aa7" providerId="ADAL" clId="{A2F1A726-4942-4E3F-BD15-0E50B1161185}" dt="2024-06-26T22:15:16.445" v="88" actId="20577"/>
      <pc:docMkLst>
        <pc:docMk/>
      </pc:docMkLst>
      <pc:sldChg chg="delSp modSp mod">
        <pc:chgData name="David Roco" userId="d2b1aa01-cc4b-4256-a789-e091f3052aa7" providerId="ADAL" clId="{A2F1A726-4942-4E3F-BD15-0E50B1161185}" dt="2024-06-26T20:39:29.580" v="19" actId="478"/>
        <pc:sldMkLst>
          <pc:docMk/>
          <pc:sldMk cId="0" sldId="256"/>
        </pc:sldMkLst>
        <pc:spChg chg="mod">
          <ac:chgData name="David Roco" userId="d2b1aa01-cc4b-4256-a789-e091f3052aa7" providerId="ADAL" clId="{A2F1A726-4942-4E3F-BD15-0E50B1161185}" dt="2024-06-26T20:39:18.048" v="15" actId="1076"/>
          <ac:spMkLst>
            <pc:docMk/>
            <pc:sldMk cId="0" sldId="256"/>
            <ac:spMk id="3" creationId="{00000000-0000-0000-0000-000000000000}"/>
          </ac:spMkLst>
        </pc:spChg>
        <pc:spChg chg="mod">
          <ac:chgData name="David Roco" userId="d2b1aa01-cc4b-4256-a789-e091f3052aa7" providerId="ADAL" clId="{A2F1A726-4942-4E3F-BD15-0E50B1161185}" dt="2024-06-26T20:39:18.506" v="16" actId="14100"/>
          <ac:spMkLst>
            <pc:docMk/>
            <pc:sldMk cId="0" sldId="256"/>
            <ac:spMk id="6" creationId="{00000000-0000-0000-0000-000000000000}"/>
          </ac:spMkLst>
        </pc:spChg>
        <pc:spChg chg="del">
          <ac:chgData name="David Roco" userId="d2b1aa01-cc4b-4256-a789-e091f3052aa7" providerId="ADAL" clId="{A2F1A726-4942-4E3F-BD15-0E50B1161185}" dt="2024-06-26T20:39:29.580" v="19" actId="478"/>
          <ac:spMkLst>
            <pc:docMk/>
            <pc:sldMk cId="0" sldId="256"/>
            <ac:spMk id="7" creationId="{00000000-0000-0000-0000-000000000000}"/>
          </ac:spMkLst>
        </pc:spChg>
        <pc:spChg chg="mod">
          <ac:chgData name="David Roco" userId="d2b1aa01-cc4b-4256-a789-e091f3052aa7" providerId="ADAL" clId="{A2F1A726-4942-4E3F-BD15-0E50B1161185}" dt="2024-06-26T20:39:24.138" v="17" actId="1076"/>
          <ac:spMkLst>
            <pc:docMk/>
            <pc:sldMk cId="0" sldId="256"/>
            <ac:spMk id="9" creationId="{00000000-0000-0000-0000-000000000000}"/>
          </ac:spMkLst>
        </pc:spChg>
        <pc:picChg chg="del mod">
          <ac:chgData name="David Roco" userId="d2b1aa01-cc4b-4256-a789-e091f3052aa7" providerId="ADAL" clId="{A2F1A726-4942-4E3F-BD15-0E50B1161185}" dt="2024-06-26T20:39:26.067" v="18" actId="478"/>
          <ac:picMkLst>
            <pc:docMk/>
            <pc:sldMk cId="0" sldId="256"/>
            <ac:picMk id="8" creationId="{00000000-0000-0000-0000-000000000000}"/>
          </ac:picMkLst>
        </pc:picChg>
        <pc:picChg chg="del">
          <ac:chgData name="David Roco" userId="d2b1aa01-cc4b-4256-a789-e091f3052aa7" providerId="ADAL" clId="{A2F1A726-4942-4E3F-BD15-0E50B1161185}" dt="2024-06-26T20:38:18.801" v="5" actId="478"/>
          <ac:picMkLst>
            <pc:docMk/>
            <pc:sldMk cId="0" sldId="256"/>
            <ac:picMk id="10" creationId="{00000000-0000-0000-0000-000000000000}"/>
          </ac:picMkLst>
        </pc:picChg>
      </pc:sldChg>
      <pc:sldChg chg="delSp modSp mod">
        <pc:chgData name="David Roco" userId="d2b1aa01-cc4b-4256-a789-e091f3052aa7" providerId="ADAL" clId="{A2F1A726-4942-4E3F-BD15-0E50B1161185}" dt="2024-06-26T22:15:16.445" v="88" actId="20577"/>
        <pc:sldMkLst>
          <pc:docMk/>
          <pc:sldMk cId="0" sldId="257"/>
        </pc:sldMkLst>
        <pc:spChg chg="mod">
          <ac:chgData name="David Roco" userId="d2b1aa01-cc4b-4256-a789-e091f3052aa7" providerId="ADAL" clId="{A2F1A726-4942-4E3F-BD15-0E50B1161185}" dt="2024-06-26T22:15:16.445" v="88" actId="20577"/>
          <ac:spMkLst>
            <pc:docMk/>
            <pc:sldMk cId="0" sldId="257"/>
            <ac:spMk id="34" creationId="{00000000-0000-0000-0000-000000000000}"/>
          </ac:spMkLst>
        </pc:spChg>
        <pc:picChg chg="del">
          <ac:chgData name="David Roco" userId="d2b1aa01-cc4b-4256-a789-e091f3052aa7" providerId="ADAL" clId="{A2F1A726-4942-4E3F-BD15-0E50B1161185}" dt="2024-06-26T22:04:04.426" v="20" actId="478"/>
          <ac:picMkLst>
            <pc:docMk/>
            <pc:sldMk cId="0" sldId="257"/>
            <ac:picMk id="35" creationId="{00000000-0000-0000-0000-000000000000}"/>
          </ac:picMkLst>
        </pc:picChg>
      </pc:sldChg>
      <pc:sldChg chg="delSp modSp mod">
        <pc:chgData name="David Roco" userId="d2b1aa01-cc4b-4256-a789-e091f3052aa7" providerId="ADAL" clId="{A2F1A726-4942-4E3F-BD15-0E50B1161185}" dt="2024-06-26T22:05:52.164" v="41" actId="20577"/>
        <pc:sldMkLst>
          <pc:docMk/>
          <pc:sldMk cId="0" sldId="258"/>
        </pc:sldMkLst>
        <pc:spChg chg="mod">
          <ac:chgData name="David Roco" userId="d2b1aa01-cc4b-4256-a789-e091f3052aa7" providerId="ADAL" clId="{A2F1A726-4942-4E3F-BD15-0E50B1161185}" dt="2024-06-26T22:05:52.164" v="41" actId="20577"/>
          <ac:spMkLst>
            <pc:docMk/>
            <pc:sldMk cId="0" sldId="258"/>
            <ac:spMk id="34" creationId="{00000000-0000-0000-0000-000000000000}"/>
          </ac:spMkLst>
        </pc:spChg>
        <pc:picChg chg="del">
          <ac:chgData name="David Roco" userId="d2b1aa01-cc4b-4256-a789-e091f3052aa7" providerId="ADAL" clId="{A2F1A726-4942-4E3F-BD15-0E50B1161185}" dt="2024-06-26T22:04:06.224" v="21" actId="478"/>
          <ac:picMkLst>
            <pc:docMk/>
            <pc:sldMk cId="0" sldId="258"/>
            <ac:picMk id="35" creationId="{00000000-0000-0000-0000-000000000000}"/>
          </ac:picMkLst>
        </pc:picChg>
      </pc:sldChg>
      <pc:sldChg chg="delSp modSp mod">
        <pc:chgData name="David Roco" userId="d2b1aa01-cc4b-4256-a789-e091f3052aa7" providerId="ADAL" clId="{A2F1A726-4942-4E3F-BD15-0E50B1161185}" dt="2024-06-26T22:14:51.181" v="86" actId="20577"/>
        <pc:sldMkLst>
          <pc:docMk/>
          <pc:sldMk cId="0" sldId="259"/>
        </pc:sldMkLst>
        <pc:spChg chg="mod">
          <ac:chgData name="David Roco" userId="d2b1aa01-cc4b-4256-a789-e091f3052aa7" providerId="ADAL" clId="{A2F1A726-4942-4E3F-BD15-0E50B1161185}" dt="2024-06-26T22:14:51.181" v="86" actId="20577"/>
          <ac:spMkLst>
            <pc:docMk/>
            <pc:sldMk cId="0" sldId="259"/>
            <ac:spMk id="24" creationId="{00000000-0000-0000-0000-000000000000}"/>
          </ac:spMkLst>
        </pc:spChg>
        <pc:picChg chg="del">
          <ac:chgData name="David Roco" userId="d2b1aa01-cc4b-4256-a789-e091f3052aa7" providerId="ADAL" clId="{A2F1A726-4942-4E3F-BD15-0E50B1161185}" dt="2024-06-26T22:04:08.922" v="22" actId="478"/>
          <ac:picMkLst>
            <pc:docMk/>
            <pc:sldMk cId="0" sldId="259"/>
            <ac:picMk id="25" creationId="{00000000-0000-0000-0000-000000000000}"/>
          </ac:picMkLst>
        </pc:picChg>
      </pc:sldChg>
      <pc:sldChg chg="delSp modSp mod">
        <pc:chgData name="David Roco" userId="d2b1aa01-cc4b-4256-a789-e091f3052aa7" providerId="ADAL" clId="{A2F1A726-4942-4E3F-BD15-0E50B1161185}" dt="2024-06-26T22:14:33.645" v="83" actId="20577"/>
        <pc:sldMkLst>
          <pc:docMk/>
          <pc:sldMk cId="0" sldId="260"/>
        </pc:sldMkLst>
        <pc:spChg chg="mod">
          <ac:chgData name="David Roco" userId="d2b1aa01-cc4b-4256-a789-e091f3052aa7" providerId="ADAL" clId="{A2F1A726-4942-4E3F-BD15-0E50B1161185}" dt="2024-06-26T22:14:33.645" v="83" actId="20577"/>
          <ac:spMkLst>
            <pc:docMk/>
            <pc:sldMk cId="0" sldId="260"/>
            <ac:spMk id="34" creationId="{00000000-0000-0000-0000-000000000000}"/>
          </ac:spMkLst>
        </pc:spChg>
        <pc:picChg chg="del">
          <ac:chgData name="David Roco" userId="d2b1aa01-cc4b-4256-a789-e091f3052aa7" providerId="ADAL" clId="{A2F1A726-4942-4E3F-BD15-0E50B1161185}" dt="2024-06-26T22:04:10.511" v="23" actId="478"/>
          <ac:picMkLst>
            <pc:docMk/>
            <pc:sldMk cId="0" sldId="260"/>
            <ac:picMk id="35" creationId="{00000000-0000-0000-0000-000000000000}"/>
          </ac:picMkLst>
        </pc:picChg>
      </pc:sldChg>
      <pc:sldChg chg="delSp modSp mod">
        <pc:chgData name="David Roco" userId="d2b1aa01-cc4b-4256-a789-e091f3052aa7" providerId="ADAL" clId="{A2F1A726-4942-4E3F-BD15-0E50B1161185}" dt="2024-06-26T22:13:24.668" v="81" actId="20577"/>
        <pc:sldMkLst>
          <pc:docMk/>
          <pc:sldMk cId="0" sldId="261"/>
        </pc:sldMkLst>
        <pc:spChg chg="mod">
          <ac:chgData name="David Roco" userId="d2b1aa01-cc4b-4256-a789-e091f3052aa7" providerId="ADAL" clId="{A2F1A726-4942-4E3F-BD15-0E50B1161185}" dt="2024-06-26T22:13:24.668" v="81" actId="20577"/>
          <ac:spMkLst>
            <pc:docMk/>
            <pc:sldMk cId="0" sldId="261"/>
            <ac:spMk id="34" creationId="{00000000-0000-0000-0000-000000000000}"/>
          </ac:spMkLst>
        </pc:spChg>
        <pc:picChg chg="del">
          <ac:chgData name="David Roco" userId="d2b1aa01-cc4b-4256-a789-e091f3052aa7" providerId="ADAL" clId="{A2F1A726-4942-4E3F-BD15-0E50B1161185}" dt="2024-06-26T22:08:16.162" v="60" actId="478"/>
          <ac:picMkLst>
            <pc:docMk/>
            <pc:sldMk cId="0" sldId="261"/>
            <ac:picMk id="35" creationId="{00000000-0000-0000-0000-000000000000}"/>
          </ac:picMkLst>
        </pc:picChg>
      </pc:sldChg>
      <pc:sldChg chg="delSp modSp mod">
        <pc:chgData name="David Roco" userId="d2b1aa01-cc4b-4256-a789-e091f3052aa7" providerId="ADAL" clId="{A2F1A726-4942-4E3F-BD15-0E50B1161185}" dt="2024-06-26T22:12:18.164" v="74" actId="14100"/>
        <pc:sldMkLst>
          <pc:docMk/>
          <pc:sldMk cId="0" sldId="262"/>
        </pc:sldMkLst>
        <pc:spChg chg="mod">
          <ac:chgData name="David Roco" userId="d2b1aa01-cc4b-4256-a789-e091f3052aa7" providerId="ADAL" clId="{A2F1A726-4942-4E3F-BD15-0E50B1161185}" dt="2024-06-26T22:12:18.164" v="74" actId="14100"/>
          <ac:spMkLst>
            <pc:docMk/>
            <pc:sldMk cId="0" sldId="262"/>
            <ac:spMk id="7" creationId="{00000000-0000-0000-0000-000000000000}"/>
          </ac:spMkLst>
        </pc:spChg>
        <pc:spChg chg="mod">
          <ac:chgData name="David Roco" userId="d2b1aa01-cc4b-4256-a789-e091f3052aa7" providerId="ADAL" clId="{A2F1A726-4942-4E3F-BD15-0E50B1161185}" dt="2024-06-26T22:12:08.046" v="72" actId="14100"/>
          <ac:spMkLst>
            <pc:docMk/>
            <pc:sldMk cId="0" sldId="262"/>
            <ac:spMk id="10" creationId="{00000000-0000-0000-0000-000000000000}"/>
          </ac:spMkLst>
        </pc:spChg>
        <pc:spChg chg="mod">
          <ac:chgData name="David Roco" userId="d2b1aa01-cc4b-4256-a789-e091f3052aa7" providerId="ADAL" clId="{A2F1A726-4942-4E3F-BD15-0E50B1161185}" dt="2024-06-26T22:12:13.674" v="73" actId="1076"/>
          <ac:spMkLst>
            <pc:docMk/>
            <pc:sldMk cId="0" sldId="262"/>
            <ac:spMk id="13" creationId="{00000000-0000-0000-0000-000000000000}"/>
          </ac:spMkLst>
        </pc:spChg>
        <pc:picChg chg="del">
          <ac:chgData name="David Roco" userId="d2b1aa01-cc4b-4256-a789-e091f3052aa7" providerId="ADAL" clId="{A2F1A726-4942-4E3F-BD15-0E50B1161185}" dt="2024-06-26T22:04:11.912" v="24" actId="478"/>
          <ac:picMkLst>
            <pc:docMk/>
            <pc:sldMk cId="0" sldId="262"/>
            <ac:picMk id="16" creationId="{00000000-0000-0000-0000-000000000000}"/>
          </ac:picMkLst>
        </pc:picChg>
      </pc:sldChg>
      <pc:sldChg chg="delSp mod">
        <pc:chgData name="David Roco" userId="d2b1aa01-cc4b-4256-a789-e091f3052aa7" providerId="ADAL" clId="{A2F1A726-4942-4E3F-BD15-0E50B1161185}" dt="2024-06-26T22:04:13.137" v="25" actId="478"/>
        <pc:sldMkLst>
          <pc:docMk/>
          <pc:sldMk cId="0" sldId="263"/>
        </pc:sldMkLst>
        <pc:picChg chg="del">
          <ac:chgData name="David Roco" userId="d2b1aa01-cc4b-4256-a789-e091f3052aa7" providerId="ADAL" clId="{A2F1A726-4942-4E3F-BD15-0E50B1161185}" dt="2024-06-26T22:04:13.137" v="25" actId="478"/>
          <ac:picMkLst>
            <pc:docMk/>
            <pc:sldMk cId="0" sldId="263"/>
            <ac:picMk id="12" creationId="{00000000-0000-0000-0000-000000000000}"/>
          </ac:picMkLst>
        </pc:picChg>
      </pc:sldChg>
      <pc:sldChg chg="delSp mod">
        <pc:chgData name="David Roco" userId="d2b1aa01-cc4b-4256-a789-e091f3052aa7" providerId="ADAL" clId="{A2F1A726-4942-4E3F-BD15-0E50B1161185}" dt="2024-06-26T22:04:19.687" v="27" actId="478"/>
        <pc:sldMkLst>
          <pc:docMk/>
          <pc:sldMk cId="0" sldId="264"/>
        </pc:sldMkLst>
        <pc:picChg chg="del">
          <ac:chgData name="David Roco" userId="d2b1aa01-cc4b-4256-a789-e091f3052aa7" providerId="ADAL" clId="{A2F1A726-4942-4E3F-BD15-0E50B1161185}" dt="2024-06-26T22:04:19.687" v="27" actId="478"/>
          <ac:picMkLst>
            <pc:docMk/>
            <pc:sldMk cId="0" sldId="264"/>
            <ac:picMk id="18" creationId="{00000000-0000-0000-0000-000000000000}"/>
          </ac:picMkLst>
        </pc:picChg>
      </pc:sldChg>
      <pc:sldChg chg="delSp mod">
        <pc:chgData name="David Roco" userId="d2b1aa01-cc4b-4256-a789-e091f3052aa7" providerId="ADAL" clId="{A2F1A726-4942-4E3F-BD15-0E50B1161185}" dt="2024-06-26T22:04:14.727" v="26" actId="478"/>
        <pc:sldMkLst>
          <pc:docMk/>
          <pc:sldMk cId="0" sldId="265"/>
        </pc:sldMkLst>
        <pc:picChg chg="del">
          <ac:chgData name="David Roco" userId="d2b1aa01-cc4b-4256-a789-e091f3052aa7" providerId="ADAL" clId="{A2F1A726-4942-4E3F-BD15-0E50B1161185}" dt="2024-06-26T22:04:14.727" v="26" actId="478"/>
          <ac:picMkLst>
            <pc:docMk/>
            <pc:sldMk cId="0" sldId="265"/>
            <ac:picMk id="1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77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80177" y="1288733"/>
            <a:ext cx="7756446" cy="2564606"/>
          </a:xfrm>
          <a:prstGeom prst="rect">
            <a:avLst/>
          </a:prstGeom>
          <a:noFill/>
          <a:ln/>
        </p:spPr>
        <p:txBody>
          <a:bodyPr wrap="square" rtlCol="0" anchor="t"/>
          <a:lstStyle/>
          <a:p>
            <a:pPr marL="0" indent="0">
              <a:lnSpc>
                <a:spcPts val="6732"/>
              </a:lnSpc>
              <a:buNone/>
            </a:pPr>
            <a:r>
              <a:rPr lang="en-US" sz="5385" dirty="0">
                <a:solidFill>
                  <a:srgbClr val="AE8625"/>
                </a:solidFill>
                <a:latin typeface="Prata" pitchFamily="34" charset="0"/>
                <a:ea typeface="Prata" pitchFamily="34" charset="-122"/>
                <a:cs typeface="Prata" pitchFamily="34" charset="-120"/>
              </a:rPr>
              <a:t>Compuertas Lógicas: La Base de la Electrónica Digital</a:t>
            </a:r>
            <a:endParaRPr lang="en-US" sz="5385" dirty="0"/>
          </a:p>
        </p:txBody>
      </p:sp>
      <p:sp>
        <p:nvSpPr>
          <p:cNvPr id="6" name="Text 2"/>
          <p:cNvSpPr/>
          <p:nvPr/>
        </p:nvSpPr>
        <p:spPr>
          <a:xfrm>
            <a:off x="6180177" y="4150638"/>
            <a:ext cx="7756446" cy="2220278"/>
          </a:xfrm>
          <a:prstGeom prst="rect">
            <a:avLst/>
          </a:prstGeom>
          <a:noFill/>
          <a:ln/>
        </p:spPr>
        <p:txBody>
          <a:bodyPr wrap="square" rtlCol="0" anchor="t"/>
          <a:lstStyle/>
          <a:p>
            <a:pPr marL="0" indent="0">
              <a:lnSpc>
                <a:spcPts val="2498"/>
              </a:lnSpc>
              <a:buNone/>
            </a:pPr>
            <a:r>
              <a:rPr lang="en-US" sz="1561" dirty="0">
                <a:solidFill>
                  <a:srgbClr val="CFCBBF"/>
                </a:solidFill>
                <a:latin typeface="Raleway" pitchFamily="34" charset="0"/>
                <a:ea typeface="Raleway" pitchFamily="34" charset="-122"/>
                <a:cs typeface="Raleway" pitchFamily="34" charset="-120"/>
              </a:rPr>
              <a:t>Las compuertas lógicas son los bloques de construcción fundamentales de los circuitos digitales. Son componentes electrónicos que realizan operaciones lógicas básicas como AND, OR, NOT, XOR y XNOR. Estas operaciones se basan en la lógica binaria, donde los valores de entrada y salida son representados por 0 o 1. </a:t>
            </a:r>
          </a:p>
          <a:p>
            <a:pPr marL="0" indent="0">
              <a:lnSpc>
                <a:spcPts val="2498"/>
              </a:lnSpc>
              <a:buNone/>
            </a:pPr>
            <a:r>
              <a:rPr lang="en-US" sz="1561" dirty="0">
                <a:solidFill>
                  <a:srgbClr val="CFCBBF"/>
                </a:solidFill>
                <a:latin typeface="Raleway" pitchFamily="34" charset="0"/>
                <a:ea typeface="Raleway" pitchFamily="34" charset="-122"/>
                <a:cs typeface="Raleway" pitchFamily="34" charset="-120"/>
              </a:rPr>
              <a:t>Las compuertas lógicas son la base de la construcción de dispositivos digitales complejos como computadoras, teléfonos móviles, y muchos otros equipos electrónicos.</a:t>
            </a:r>
            <a:endParaRPr lang="en-US" sz="1561" dirty="0"/>
          </a:p>
        </p:txBody>
      </p:sp>
      <p:sp>
        <p:nvSpPr>
          <p:cNvPr id="9" name="Text 4"/>
          <p:cNvSpPr/>
          <p:nvPr/>
        </p:nvSpPr>
        <p:spPr>
          <a:xfrm>
            <a:off x="6596420" y="7126843"/>
            <a:ext cx="1673543" cy="346829"/>
          </a:xfrm>
          <a:prstGeom prst="rect">
            <a:avLst/>
          </a:prstGeom>
          <a:noFill/>
          <a:ln/>
        </p:spPr>
        <p:txBody>
          <a:bodyPr wrap="none" rtlCol="0" anchor="t"/>
          <a:lstStyle/>
          <a:p>
            <a:pPr marL="0" indent="0" algn="l">
              <a:lnSpc>
                <a:spcPts val="2732"/>
              </a:lnSpc>
              <a:buNone/>
            </a:pPr>
            <a:r>
              <a:rPr lang="en-US" sz="1951" b="1" dirty="0">
                <a:solidFill>
                  <a:srgbClr val="CFCBBF"/>
                </a:solidFill>
                <a:latin typeface="Raleway" pitchFamily="34" charset="0"/>
                <a:ea typeface="Raleway" pitchFamily="34" charset="-122"/>
                <a:cs typeface="Raleway" pitchFamily="34" charset="-120"/>
              </a:rPr>
              <a:t>By Ing David Roco</a:t>
            </a:r>
            <a:endParaRPr lang="en-US" sz="195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1B1C1D"/>
          </a:solidFill>
          <a:ln/>
        </p:spPr>
        <p:txBody>
          <a:bodyPr/>
          <a:lstStyle/>
          <a:p>
            <a:endParaRPr lang="es-AR"/>
          </a:p>
        </p:txBody>
      </p:sp>
      <p:sp>
        <p:nvSpPr>
          <p:cNvPr id="4" name="Text 1"/>
          <p:cNvSpPr/>
          <p:nvPr/>
        </p:nvSpPr>
        <p:spPr>
          <a:xfrm>
            <a:off x="893207" y="646509"/>
            <a:ext cx="10391061" cy="734735"/>
          </a:xfrm>
          <a:prstGeom prst="rect">
            <a:avLst/>
          </a:prstGeom>
          <a:noFill/>
          <a:ln/>
        </p:spPr>
        <p:txBody>
          <a:bodyPr wrap="none" rtlCol="0" anchor="t"/>
          <a:lstStyle/>
          <a:p>
            <a:pPr marL="0" indent="0">
              <a:lnSpc>
                <a:spcPts val="5786"/>
              </a:lnSpc>
              <a:buNone/>
            </a:pPr>
            <a:r>
              <a:rPr lang="en-US" sz="4629" dirty="0">
                <a:solidFill>
                  <a:srgbClr val="AE8625"/>
                </a:solidFill>
                <a:latin typeface="Prata" pitchFamily="34" charset="0"/>
                <a:ea typeface="Prata" pitchFamily="34" charset="-122"/>
                <a:cs typeface="Prata" pitchFamily="34" charset="-120"/>
              </a:rPr>
              <a:t>El Futuro de las Compuertas Lógicas</a:t>
            </a:r>
            <a:endParaRPr lang="en-US" sz="4629" dirty="0"/>
          </a:p>
        </p:txBody>
      </p:sp>
      <p:sp>
        <p:nvSpPr>
          <p:cNvPr id="5" name="Text 2"/>
          <p:cNvSpPr/>
          <p:nvPr/>
        </p:nvSpPr>
        <p:spPr>
          <a:xfrm>
            <a:off x="893207" y="1851422"/>
            <a:ext cx="12843986" cy="1881188"/>
          </a:xfrm>
          <a:prstGeom prst="rect">
            <a:avLst/>
          </a:prstGeom>
          <a:noFill/>
          <a:ln/>
        </p:spPr>
        <p:txBody>
          <a:bodyPr wrap="square" rtlCol="0" anchor="t"/>
          <a:lstStyle/>
          <a:p>
            <a:pPr marL="0" indent="0">
              <a:lnSpc>
                <a:spcPts val="2962"/>
              </a:lnSpc>
              <a:buNone/>
            </a:pPr>
            <a:r>
              <a:rPr lang="en-US" sz="1851" dirty="0">
                <a:solidFill>
                  <a:srgbClr val="CFCBBF"/>
                </a:solidFill>
                <a:latin typeface="Raleway" pitchFamily="34" charset="0"/>
                <a:ea typeface="Raleway" pitchFamily="34" charset="-122"/>
                <a:cs typeface="Raleway" pitchFamily="34" charset="-120"/>
              </a:rPr>
              <a:t>Las compuertas lógicas seguirán desempeñando un papel fundamental en la electrónica digital. El desarrollo de nuevas tecnologías como la nanotecnología y la computación cuántica está abriendo nuevas posibilidades para la implementación de compuertas lógicas más eficientes y compactas. Estas tecnologías permitirán la creación de dispositivos electrónicos más potentes y con mayor capacidad de procesamiento, llevando la electrónica digital a un nuevo nivel.</a:t>
            </a:r>
            <a:endParaRPr lang="en-US" sz="1851" dirty="0"/>
          </a:p>
        </p:txBody>
      </p:sp>
      <p:pic>
        <p:nvPicPr>
          <p:cNvPr id="6" name="Image 1" descr="preencoded.png"/>
          <p:cNvPicPr>
            <a:picLocks noChangeAspect="1"/>
          </p:cNvPicPr>
          <p:nvPr/>
        </p:nvPicPr>
        <p:blipFill>
          <a:blip r:embed="rId4"/>
          <a:stretch>
            <a:fillRect/>
          </a:stretch>
        </p:blipFill>
        <p:spPr>
          <a:xfrm>
            <a:off x="893207" y="3997047"/>
            <a:ext cx="587812" cy="587812"/>
          </a:xfrm>
          <a:prstGeom prst="rect">
            <a:avLst/>
          </a:prstGeom>
        </p:spPr>
      </p:pic>
      <p:sp>
        <p:nvSpPr>
          <p:cNvPr id="7" name="Text 3"/>
          <p:cNvSpPr/>
          <p:nvPr/>
        </p:nvSpPr>
        <p:spPr>
          <a:xfrm>
            <a:off x="893207" y="4819888"/>
            <a:ext cx="2939058" cy="367427"/>
          </a:xfrm>
          <a:prstGeom prst="rect">
            <a:avLst/>
          </a:prstGeom>
          <a:noFill/>
          <a:ln/>
        </p:spPr>
        <p:txBody>
          <a:bodyPr wrap="none" rtlCol="0" anchor="t"/>
          <a:lstStyle/>
          <a:p>
            <a:pPr marL="0" indent="0" algn="l">
              <a:lnSpc>
                <a:spcPts val="2893"/>
              </a:lnSpc>
              <a:buNone/>
            </a:pPr>
            <a:r>
              <a:rPr lang="en-US" sz="2314" dirty="0">
                <a:solidFill>
                  <a:srgbClr val="AE8625"/>
                </a:solidFill>
                <a:latin typeface="Prata" pitchFamily="34" charset="0"/>
                <a:ea typeface="Prata" pitchFamily="34" charset="-122"/>
                <a:cs typeface="Prata" pitchFamily="34" charset="-120"/>
              </a:rPr>
              <a:t>Mayor Velocidad</a:t>
            </a:r>
            <a:endParaRPr lang="en-US" sz="2314" dirty="0"/>
          </a:p>
        </p:txBody>
      </p:sp>
      <p:sp>
        <p:nvSpPr>
          <p:cNvPr id="8" name="Text 4"/>
          <p:cNvSpPr/>
          <p:nvPr/>
        </p:nvSpPr>
        <p:spPr>
          <a:xfrm>
            <a:off x="893207" y="5328285"/>
            <a:ext cx="2946440" cy="1504950"/>
          </a:xfrm>
          <a:prstGeom prst="rect">
            <a:avLst/>
          </a:prstGeom>
          <a:noFill/>
          <a:ln/>
        </p:spPr>
        <p:txBody>
          <a:bodyPr wrap="square" rtlCol="0" anchor="t"/>
          <a:lstStyle/>
          <a:p>
            <a:pPr marL="0" indent="0" algn="l">
              <a:lnSpc>
                <a:spcPts val="2962"/>
              </a:lnSpc>
              <a:buNone/>
            </a:pPr>
            <a:r>
              <a:rPr lang="en-US" sz="1851" dirty="0">
                <a:solidFill>
                  <a:srgbClr val="CFCBBF"/>
                </a:solidFill>
                <a:latin typeface="Raleway" pitchFamily="34" charset="0"/>
                <a:ea typeface="Raleway" pitchFamily="34" charset="-122"/>
                <a:cs typeface="Raleway" pitchFamily="34" charset="-120"/>
              </a:rPr>
              <a:t>Las tecnologías futuras prometen un rendimiento de las compuertas lógicas aún más rápido.</a:t>
            </a:r>
            <a:endParaRPr lang="en-US" sz="1851" dirty="0"/>
          </a:p>
        </p:txBody>
      </p:sp>
      <p:pic>
        <p:nvPicPr>
          <p:cNvPr id="9" name="Image 2" descr="preencoded.png"/>
          <p:cNvPicPr>
            <a:picLocks noChangeAspect="1"/>
          </p:cNvPicPr>
          <p:nvPr/>
        </p:nvPicPr>
        <p:blipFill>
          <a:blip r:embed="rId5"/>
          <a:stretch>
            <a:fillRect/>
          </a:stretch>
        </p:blipFill>
        <p:spPr>
          <a:xfrm>
            <a:off x="4192310" y="3997047"/>
            <a:ext cx="587812" cy="587812"/>
          </a:xfrm>
          <a:prstGeom prst="rect">
            <a:avLst/>
          </a:prstGeom>
        </p:spPr>
      </p:pic>
      <p:sp>
        <p:nvSpPr>
          <p:cNvPr id="10" name="Text 5"/>
          <p:cNvSpPr/>
          <p:nvPr/>
        </p:nvSpPr>
        <p:spPr>
          <a:xfrm>
            <a:off x="4192310" y="4819888"/>
            <a:ext cx="2939058" cy="367427"/>
          </a:xfrm>
          <a:prstGeom prst="rect">
            <a:avLst/>
          </a:prstGeom>
          <a:noFill/>
          <a:ln/>
        </p:spPr>
        <p:txBody>
          <a:bodyPr wrap="none" rtlCol="0" anchor="t"/>
          <a:lstStyle/>
          <a:p>
            <a:pPr marL="0" indent="0" algn="l">
              <a:lnSpc>
                <a:spcPts val="2893"/>
              </a:lnSpc>
              <a:buNone/>
            </a:pPr>
            <a:r>
              <a:rPr lang="en-US" sz="2314" dirty="0">
                <a:solidFill>
                  <a:srgbClr val="AE8625"/>
                </a:solidFill>
                <a:latin typeface="Prata" pitchFamily="34" charset="0"/>
                <a:ea typeface="Prata" pitchFamily="34" charset="-122"/>
                <a:cs typeface="Prata" pitchFamily="34" charset="-120"/>
              </a:rPr>
              <a:t>Miniaturización</a:t>
            </a:r>
            <a:endParaRPr lang="en-US" sz="2314" dirty="0"/>
          </a:p>
        </p:txBody>
      </p:sp>
      <p:sp>
        <p:nvSpPr>
          <p:cNvPr id="11" name="Text 6"/>
          <p:cNvSpPr/>
          <p:nvPr/>
        </p:nvSpPr>
        <p:spPr>
          <a:xfrm>
            <a:off x="4192310" y="5328285"/>
            <a:ext cx="2946559" cy="1504950"/>
          </a:xfrm>
          <a:prstGeom prst="rect">
            <a:avLst/>
          </a:prstGeom>
          <a:noFill/>
          <a:ln/>
        </p:spPr>
        <p:txBody>
          <a:bodyPr wrap="square" rtlCol="0" anchor="t"/>
          <a:lstStyle/>
          <a:p>
            <a:pPr marL="0" indent="0" algn="l">
              <a:lnSpc>
                <a:spcPts val="2962"/>
              </a:lnSpc>
              <a:buNone/>
            </a:pPr>
            <a:r>
              <a:rPr lang="en-US" sz="1851" dirty="0">
                <a:solidFill>
                  <a:srgbClr val="CFCBBF"/>
                </a:solidFill>
                <a:latin typeface="Raleway" pitchFamily="34" charset="0"/>
                <a:ea typeface="Raleway" pitchFamily="34" charset="-122"/>
                <a:cs typeface="Raleway" pitchFamily="34" charset="-120"/>
              </a:rPr>
              <a:t>Los dispositivos electrónicos se volverán más pequeños y compactos.</a:t>
            </a:r>
            <a:endParaRPr lang="en-US" sz="1851" dirty="0"/>
          </a:p>
        </p:txBody>
      </p:sp>
      <p:pic>
        <p:nvPicPr>
          <p:cNvPr id="12" name="Image 3" descr="preencoded.png"/>
          <p:cNvPicPr>
            <a:picLocks noChangeAspect="1"/>
          </p:cNvPicPr>
          <p:nvPr/>
        </p:nvPicPr>
        <p:blipFill>
          <a:blip r:embed="rId6"/>
          <a:stretch>
            <a:fillRect/>
          </a:stretch>
        </p:blipFill>
        <p:spPr>
          <a:xfrm>
            <a:off x="7491532" y="3997047"/>
            <a:ext cx="587812" cy="587812"/>
          </a:xfrm>
          <a:prstGeom prst="rect">
            <a:avLst/>
          </a:prstGeom>
        </p:spPr>
      </p:pic>
      <p:sp>
        <p:nvSpPr>
          <p:cNvPr id="13" name="Text 7"/>
          <p:cNvSpPr/>
          <p:nvPr/>
        </p:nvSpPr>
        <p:spPr>
          <a:xfrm>
            <a:off x="7491532" y="4819888"/>
            <a:ext cx="2946440" cy="734854"/>
          </a:xfrm>
          <a:prstGeom prst="rect">
            <a:avLst/>
          </a:prstGeom>
          <a:noFill/>
          <a:ln/>
        </p:spPr>
        <p:txBody>
          <a:bodyPr wrap="square" rtlCol="0" anchor="t"/>
          <a:lstStyle/>
          <a:p>
            <a:pPr marL="0" indent="0" algn="l">
              <a:lnSpc>
                <a:spcPts val="2893"/>
              </a:lnSpc>
              <a:buNone/>
            </a:pPr>
            <a:r>
              <a:rPr lang="en-US" sz="2314" dirty="0">
                <a:solidFill>
                  <a:srgbClr val="AE8625"/>
                </a:solidFill>
                <a:latin typeface="Prata" pitchFamily="34" charset="0"/>
                <a:ea typeface="Prata" pitchFamily="34" charset="-122"/>
                <a:cs typeface="Prata" pitchFamily="34" charset="-120"/>
              </a:rPr>
              <a:t>Eficiencia Energética</a:t>
            </a:r>
            <a:endParaRPr lang="en-US" sz="2314" dirty="0"/>
          </a:p>
        </p:txBody>
      </p:sp>
      <p:sp>
        <p:nvSpPr>
          <p:cNvPr id="14" name="Text 8"/>
          <p:cNvSpPr/>
          <p:nvPr/>
        </p:nvSpPr>
        <p:spPr>
          <a:xfrm>
            <a:off x="7491532" y="5695712"/>
            <a:ext cx="2946440" cy="1881188"/>
          </a:xfrm>
          <a:prstGeom prst="rect">
            <a:avLst/>
          </a:prstGeom>
          <a:noFill/>
          <a:ln/>
        </p:spPr>
        <p:txBody>
          <a:bodyPr wrap="square" rtlCol="0" anchor="t"/>
          <a:lstStyle/>
          <a:p>
            <a:pPr marL="0" indent="0" algn="l">
              <a:lnSpc>
                <a:spcPts val="2962"/>
              </a:lnSpc>
              <a:buNone/>
            </a:pPr>
            <a:r>
              <a:rPr lang="en-US" sz="1851" dirty="0">
                <a:solidFill>
                  <a:srgbClr val="CFCBBF"/>
                </a:solidFill>
                <a:latin typeface="Raleway" pitchFamily="34" charset="0"/>
                <a:ea typeface="Raleway" pitchFamily="34" charset="-122"/>
                <a:cs typeface="Raleway" pitchFamily="34" charset="-120"/>
              </a:rPr>
              <a:t>Las compuertas lógicas consumirán menos energía, lo que permitirá crear dispositivos más sostenibles.</a:t>
            </a:r>
            <a:endParaRPr lang="en-US" sz="1851" dirty="0"/>
          </a:p>
        </p:txBody>
      </p:sp>
      <p:pic>
        <p:nvPicPr>
          <p:cNvPr id="15" name="Image 4" descr="preencoded.png"/>
          <p:cNvPicPr>
            <a:picLocks noChangeAspect="1"/>
          </p:cNvPicPr>
          <p:nvPr/>
        </p:nvPicPr>
        <p:blipFill>
          <a:blip r:embed="rId7"/>
          <a:stretch>
            <a:fillRect/>
          </a:stretch>
        </p:blipFill>
        <p:spPr>
          <a:xfrm>
            <a:off x="10790634" y="3997047"/>
            <a:ext cx="587812" cy="587812"/>
          </a:xfrm>
          <a:prstGeom prst="rect">
            <a:avLst/>
          </a:prstGeom>
        </p:spPr>
      </p:pic>
      <p:sp>
        <p:nvSpPr>
          <p:cNvPr id="16" name="Text 9"/>
          <p:cNvSpPr/>
          <p:nvPr/>
        </p:nvSpPr>
        <p:spPr>
          <a:xfrm>
            <a:off x="10790634" y="4819888"/>
            <a:ext cx="2939058" cy="367427"/>
          </a:xfrm>
          <a:prstGeom prst="rect">
            <a:avLst/>
          </a:prstGeom>
          <a:noFill/>
          <a:ln/>
        </p:spPr>
        <p:txBody>
          <a:bodyPr wrap="none" rtlCol="0" anchor="t"/>
          <a:lstStyle/>
          <a:p>
            <a:pPr marL="0" indent="0" algn="l">
              <a:lnSpc>
                <a:spcPts val="2893"/>
              </a:lnSpc>
              <a:buNone/>
            </a:pPr>
            <a:r>
              <a:rPr lang="en-US" sz="2314" dirty="0">
                <a:solidFill>
                  <a:srgbClr val="AE8625"/>
                </a:solidFill>
                <a:latin typeface="Prata" pitchFamily="34" charset="0"/>
                <a:ea typeface="Prata" pitchFamily="34" charset="-122"/>
                <a:cs typeface="Prata" pitchFamily="34" charset="-120"/>
              </a:rPr>
              <a:t>Mayor Complejidad</a:t>
            </a:r>
            <a:endParaRPr lang="en-US" sz="2314" dirty="0"/>
          </a:p>
        </p:txBody>
      </p:sp>
      <p:sp>
        <p:nvSpPr>
          <p:cNvPr id="17" name="Text 10"/>
          <p:cNvSpPr/>
          <p:nvPr/>
        </p:nvSpPr>
        <p:spPr>
          <a:xfrm>
            <a:off x="10790634" y="5328285"/>
            <a:ext cx="2946559" cy="2257425"/>
          </a:xfrm>
          <a:prstGeom prst="rect">
            <a:avLst/>
          </a:prstGeom>
          <a:noFill/>
          <a:ln/>
        </p:spPr>
        <p:txBody>
          <a:bodyPr wrap="square" rtlCol="0" anchor="t"/>
          <a:lstStyle/>
          <a:p>
            <a:pPr marL="0" indent="0" algn="l">
              <a:lnSpc>
                <a:spcPts val="2962"/>
              </a:lnSpc>
              <a:buNone/>
            </a:pPr>
            <a:r>
              <a:rPr lang="en-US" sz="1851" dirty="0">
                <a:solidFill>
                  <a:srgbClr val="CFCBBF"/>
                </a:solidFill>
                <a:latin typeface="Raleway" pitchFamily="34" charset="0"/>
                <a:ea typeface="Raleway" pitchFamily="34" charset="-122"/>
                <a:cs typeface="Raleway" pitchFamily="34" charset="-120"/>
              </a:rPr>
              <a:t>Las compuertas lógicas permitirán la construcción de dispositivos electrónicos con mayor capacidad de procesamiento.</a:t>
            </a:r>
            <a:endParaRPr lang="en-US" sz="185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sp>
        <p:nvSpPr>
          <p:cNvPr id="4" name="Text 1"/>
          <p:cNvSpPr/>
          <p:nvPr/>
        </p:nvSpPr>
        <p:spPr>
          <a:xfrm>
            <a:off x="2296239" y="642699"/>
            <a:ext cx="4594027" cy="574238"/>
          </a:xfrm>
          <a:prstGeom prst="rect">
            <a:avLst/>
          </a:prstGeom>
          <a:noFill/>
          <a:ln/>
        </p:spPr>
        <p:txBody>
          <a:bodyPr wrap="none" rtlCol="0" anchor="t"/>
          <a:lstStyle/>
          <a:p>
            <a:pPr marL="0" indent="0">
              <a:lnSpc>
                <a:spcPts val="4522"/>
              </a:lnSpc>
              <a:buNone/>
            </a:pPr>
            <a:r>
              <a:rPr lang="en-US" sz="3617" dirty="0">
                <a:solidFill>
                  <a:srgbClr val="AE8625"/>
                </a:solidFill>
                <a:latin typeface="Prata" pitchFamily="34" charset="0"/>
                <a:ea typeface="Prata" pitchFamily="34" charset="-122"/>
                <a:cs typeface="Prata" pitchFamily="34" charset="-120"/>
              </a:rPr>
              <a:t>Compuerta AND</a:t>
            </a:r>
            <a:endParaRPr lang="en-US" sz="3617" dirty="0"/>
          </a:p>
        </p:txBody>
      </p:sp>
      <p:sp>
        <p:nvSpPr>
          <p:cNvPr id="5" name="Text 2"/>
          <p:cNvSpPr/>
          <p:nvPr/>
        </p:nvSpPr>
        <p:spPr>
          <a:xfrm>
            <a:off x="2480548" y="170223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A</a:t>
            </a:r>
            <a:endParaRPr lang="en-US" sz="1447" dirty="0"/>
          </a:p>
        </p:txBody>
      </p:sp>
      <p:sp>
        <p:nvSpPr>
          <p:cNvPr id="6" name="Text 3"/>
          <p:cNvSpPr/>
          <p:nvPr/>
        </p:nvSpPr>
        <p:spPr>
          <a:xfrm>
            <a:off x="5829538" y="1702237"/>
            <a:ext cx="297013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B</a:t>
            </a:r>
            <a:endParaRPr lang="en-US" sz="1447" dirty="0"/>
          </a:p>
        </p:txBody>
      </p:sp>
      <p:sp>
        <p:nvSpPr>
          <p:cNvPr id="7" name="Text 4"/>
          <p:cNvSpPr/>
          <p:nvPr/>
        </p:nvSpPr>
        <p:spPr>
          <a:xfrm>
            <a:off x="9174718" y="170223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A AND B</a:t>
            </a:r>
            <a:endParaRPr lang="en-US" sz="1447" dirty="0"/>
          </a:p>
        </p:txBody>
      </p:sp>
      <p:sp>
        <p:nvSpPr>
          <p:cNvPr id="8" name="Shape 5"/>
          <p:cNvSpPr/>
          <p:nvPr/>
        </p:nvSpPr>
        <p:spPr>
          <a:xfrm>
            <a:off x="2296239" y="2113955"/>
            <a:ext cx="10036850" cy="529590"/>
          </a:xfrm>
          <a:prstGeom prst="rect">
            <a:avLst/>
          </a:prstGeom>
          <a:solidFill>
            <a:srgbClr val="2D3033"/>
          </a:solidFill>
          <a:ln/>
        </p:spPr>
        <p:txBody>
          <a:bodyPr/>
          <a:lstStyle/>
          <a:p>
            <a:endParaRPr lang="es-AR"/>
          </a:p>
        </p:txBody>
      </p:sp>
      <p:sp>
        <p:nvSpPr>
          <p:cNvPr id="9" name="Text 6"/>
          <p:cNvSpPr/>
          <p:nvPr/>
        </p:nvSpPr>
        <p:spPr>
          <a:xfrm>
            <a:off x="2480548" y="223182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0" name="Text 7"/>
          <p:cNvSpPr/>
          <p:nvPr/>
        </p:nvSpPr>
        <p:spPr>
          <a:xfrm>
            <a:off x="5829538" y="2231827"/>
            <a:ext cx="297013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1" name="Text 8"/>
          <p:cNvSpPr/>
          <p:nvPr/>
        </p:nvSpPr>
        <p:spPr>
          <a:xfrm>
            <a:off x="9174718" y="223182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2" name="Text 9"/>
          <p:cNvSpPr/>
          <p:nvPr/>
        </p:nvSpPr>
        <p:spPr>
          <a:xfrm>
            <a:off x="2480548" y="276141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3" name="Text 10"/>
          <p:cNvSpPr/>
          <p:nvPr/>
        </p:nvSpPr>
        <p:spPr>
          <a:xfrm>
            <a:off x="5829538" y="2761417"/>
            <a:ext cx="297013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1</a:t>
            </a:r>
            <a:endParaRPr lang="en-US" sz="1447" dirty="0"/>
          </a:p>
        </p:txBody>
      </p:sp>
      <p:sp>
        <p:nvSpPr>
          <p:cNvPr id="14" name="Text 11"/>
          <p:cNvSpPr/>
          <p:nvPr/>
        </p:nvSpPr>
        <p:spPr>
          <a:xfrm>
            <a:off x="9174718" y="276141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5" name="Shape 12"/>
          <p:cNvSpPr/>
          <p:nvPr/>
        </p:nvSpPr>
        <p:spPr>
          <a:xfrm>
            <a:off x="2296239" y="3173135"/>
            <a:ext cx="10036850" cy="529590"/>
          </a:xfrm>
          <a:prstGeom prst="rect">
            <a:avLst/>
          </a:prstGeom>
          <a:solidFill>
            <a:srgbClr val="2D3033"/>
          </a:solidFill>
          <a:ln/>
        </p:spPr>
        <p:txBody>
          <a:bodyPr/>
          <a:lstStyle/>
          <a:p>
            <a:endParaRPr lang="es-AR"/>
          </a:p>
        </p:txBody>
      </p:sp>
      <p:sp>
        <p:nvSpPr>
          <p:cNvPr id="16" name="Text 13"/>
          <p:cNvSpPr/>
          <p:nvPr/>
        </p:nvSpPr>
        <p:spPr>
          <a:xfrm>
            <a:off x="2480548" y="329100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1</a:t>
            </a:r>
            <a:endParaRPr lang="en-US" sz="1447" dirty="0"/>
          </a:p>
        </p:txBody>
      </p:sp>
      <p:sp>
        <p:nvSpPr>
          <p:cNvPr id="17" name="Text 14"/>
          <p:cNvSpPr/>
          <p:nvPr/>
        </p:nvSpPr>
        <p:spPr>
          <a:xfrm>
            <a:off x="5829538" y="3291007"/>
            <a:ext cx="297013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8" name="Text 15"/>
          <p:cNvSpPr/>
          <p:nvPr/>
        </p:nvSpPr>
        <p:spPr>
          <a:xfrm>
            <a:off x="9174718" y="329100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0</a:t>
            </a:r>
            <a:endParaRPr lang="en-US" sz="1447" dirty="0"/>
          </a:p>
        </p:txBody>
      </p:sp>
      <p:sp>
        <p:nvSpPr>
          <p:cNvPr id="19" name="Text 16"/>
          <p:cNvSpPr/>
          <p:nvPr/>
        </p:nvSpPr>
        <p:spPr>
          <a:xfrm>
            <a:off x="2480548" y="382059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1</a:t>
            </a:r>
            <a:endParaRPr lang="en-US" sz="1447" dirty="0"/>
          </a:p>
        </p:txBody>
      </p:sp>
      <p:sp>
        <p:nvSpPr>
          <p:cNvPr id="20" name="Text 17"/>
          <p:cNvSpPr/>
          <p:nvPr/>
        </p:nvSpPr>
        <p:spPr>
          <a:xfrm>
            <a:off x="5829538" y="3820597"/>
            <a:ext cx="297013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1</a:t>
            </a:r>
            <a:endParaRPr lang="en-US" sz="1447" dirty="0"/>
          </a:p>
        </p:txBody>
      </p:sp>
      <p:sp>
        <p:nvSpPr>
          <p:cNvPr id="21" name="Text 18"/>
          <p:cNvSpPr/>
          <p:nvPr/>
        </p:nvSpPr>
        <p:spPr>
          <a:xfrm>
            <a:off x="9174718" y="3820597"/>
            <a:ext cx="2973943" cy="293846"/>
          </a:xfrm>
          <a:prstGeom prst="rect">
            <a:avLst/>
          </a:prstGeom>
          <a:noFill/>
          <a:ln/>
        </p:spPr>
        <p:txBody>
          <a:bodyPr wrap="non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1</a:t>
            </a:r>
            <a:endParaRPr lang="en-US" sz="1447" dirty="0"/>
          </a:p>
        </p:txBody>
      </p:sp>
      <p:sp>
        <p:nvSpPr>
          <p:cNvPr id="22" name="Text 19"/>
          <p:cNvSpPr/>
          <p:nvPr/>
        </p:nvSpPr>
        <p:spPr>
          <a:xfrm>
            <a:off x="2296239" y="4439007"/>
            <a:ext cx="10037921" cy="587693"/>
          </a:xfrm>
          <a:prstGeom prst="rect">
            <a:avLst/>
          </a:prstGeom>
          <a:noFill/>
          <a:ln/>
        </p:spPr>
        <p:txBody>
          <a:bodyPr wrap="squar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La compuerta AND produce una salida de 1 (verdadero) solo cuando ambas entradas son 1 (verdaderas). Si alguna de las entradas es 0 (falsa), la salida es 0 (falsa). La operación AND se representa mediante el símbolo "." o el operador "&amp;".</a:t>
            </a:r>
            <a:endParaRPr lang="en-US" sz="1447" dirty="0"/>
          </a:p>
        </p:txBody>
      </p:sp>
      <p:sp>
        <p:nvSpPr>
          <p:cNvPr id="23" name="Shape 20"/>
          <p:cNvSpPr/>
          <p:nvPr/>
        </p:nvSpPr>
        <p:spPr>
          <a:xfrm>
            <a:off x="2296239" y="5440085"/>
            <a:ext cx="413385" cy="413385"/>
          </a:xfrm>
          <a:prstGeom prst="roundRect">
            <a:avLst>
              <a:gd name="adj" fmla="val 13336"/>
            </a:avLst>
          </a:prstGeom>
          <a:solidFill>
            <a:srgbClr val="2D3033"/>
          </a:solidFill>
          <a:ln/>
        </p:spPr>
        <p:txBody>
          <a:bodyPr/>
          <a:lstStyle/>
          <a:p>
            <a:endParaRPr lang="es-AR"/>
          </a:p>
        </p:txBody>
      </p:sp>
      <p:sp>
        <p:nvSpPr>
          <p:cNvPr id="24" name="Text 21"/>
          <p:cNvSpPr/>
          <p:nvPr/>
        </p:nvSpPr>
        <p:spPr>
          <a:xfrm>
            <a:off x="2455307" y="5508903"/>
            <a:ext cx="95131" cy="275630"/>
          </a:xfrm>
          <a:prstGeom prst="rect">
            <a:avLst/>
          </a:prstGeom>
          <a:noFill/>
          <a:ln/>
        </p:spPr>
        <p:txBody>
          <a:bodyPr wrap="none" rtlCol="0" anchor="t"/>
          <a:lstStyle/>
          <a:p>
            <a:pPr marL="0" indent="0" algn="ctr">
              <a:lnSpc>
                <a:spcPts val="2170"/>
              </a:lnSpc>
              <a:buNone/>
            </a:pPr>
            <a:r>
              <a:rPr lang="en-US" sz="2170" dirty="0">
                <a:solidFill>
                  <a:srgbClr val="AE8625"/>
                </a:solidFill>
                <a:latin typeface="Prata" pitchFamily="34" charset="0"/>
                <a:ea typeface="Prata" pitchFamily="34" charset="-122"/>
                <a:cs typeface="Prata" pitchFamily="34" charset="-120"/>
              </a:rPr>
              <a:t>1</a:t>
            </a:r>
            <a:endParaRPr lang="en-US" sz="2170" dirty="0"/>
          </a:p>
        </p:txBody>
      </p:sp>
      <p:sp>
        <p:nvSpPr>
          <p:cNvPr id="25" name="Text 22"/>
          <p:cNvSpPr/>
          <p:nvPr/>
        </p:nvSpPr>
        <p:spPr>
          <a:xfrm>
            <a:off x="2893338" y="5440085"/>
            <a:ext cx="2296954" cy="287060"/>
          </a:xfrm>
          <a:prstGeom prst="rect">
            <a:avLst/>
          </a:prstGeom>
          <a:noFill/>
          <a:ln/>
        </p:spPr>
        <p:txBody>
          <a:bodyPr wrap="none" rtlCol="0" anchor="t"/>
          <a:lstStyle/>
          <a:p>
            <a:pPr marL="0" indent="0">
              <a:lnSpc>
                <a:spcPts val="2261"/>
              </a:lnSpc>
              <a:buNone/>
            </a:pPr>
            <a:r>
              <a:rPr lang="en-US" sz="1809" dirty="0">
                <a:solidFill>
                  <a:srgbClr val="AE8625"/>
                </a:solidFill>
                <a:latin typeface="Prata" pitchFamily="34" charset="0"/>
                <a:ea typeface="Prata" pitchFamily="34" charset="-122"/>
                <a:cs typeface="Prata" pitchFamily="34" charset="-120"/>
              </a:rPr>
              <a:t>Ejemplo en Circuito</a:t>
            </a:r>
            <a:endParaRPr lang="en-US" sz="1809" dirty="0"/>
          </a:p>
        </p:txBody>
      </p:sp>
      <p:sp>
        <p:nvSpPr>
          <p:cNvPr id="26" name="Text 23"/>
          <p:cNvSpPr/>
          <p:nvPr/>
        </p:nvSpPr>
        <p:spPr>
          <a:xfrm>
            <a:off x="2893338" y="5837396"/>
            <a:ext cx="2626400" cy="1469231"/>
          </a:xfrm>
          <a:prstGeom prst="rect">
            <a:avLst/>
          </a:prstGeom>
          <a:noFill/>
          <a:ln/>
        </p:spPr>
        <p:txBody>
          <a:bodyPr wrap="squar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Imagina un circuito con dos interruptores conectados en serie. La bombilla solo se encenderá si ambos interruptores están cerrados.</a:t>
            </a:r>
            <a:endParaRPr lang="en-US" sz="1447" dirty="0"/>
          </a:p>
        </p:txBody>
      </p:sp>
      <p:sp>
        <p:nvSpPr>
          <p:cNvPr id="27" name="Shape 24"/>
          <p:cNvSpPr/>
          <p:nvPr/>
        </p:nvSpPr>
        <p:spPr>
          <a:xfrm>
            <a:off x="5703451" y="5440085"/>
            <a:ext cx="413385" cy="413385"/>
          </a:xfrm>
          <a:prstGeom prst="roundRect">
            <a:avLst>
              <a:gd name="adj" fmla="val 13336"/>
            </a:avLst>
          </a:prstGeom>
          <a:solidFill>
            <a:srgbClr val="2D3033"/>
          </a:solidFill>
          <a:ln/>
        </p:spPr>
        <p:txBody>
          <a:bodyPr/>
          <a:lstStyle/>
          <a:p>
            <a:endParaRPr lang="es-AR"/>
          </a:p>
        </p:txBody>
      </p:sp>
      <p:sp>
        <p:nvSpPr>
          <p:cNvPr id="28" name="Text 25"/>
          <p:cNvSpPr/>
          <p:nvPr/>
        </p:nvSpPr>
        <p:spPr>
          <a:xfrm>
            <a:off x="5825609" y="5508903"/>
            <a:ext cx="168950" cy="275630"/>
          </a:xfrm>
          <a:prstGeom prst="rect">
            <a:avLst/>
          </a:prstGeom>
          <a:noFill/>
          <a:ln/>
        </p:spPr>
        <p:txBody>
          <a:bodyPr wrap="none" rtlCol="0" anchor="t"/>
          <a:lstStyle/>
          <a:p>
            <a:pPr marL="0" indent="0" algn="ctr">
              <a:lnSpc>
                <a:spcPts val="2170"/>
              </a:lnSpc>
              <a:buNone/>
            </a:pPr>
            <a:r>
              <a:rPr lang="en-US" sz="2170" dirty="0">
                <a:solidFill>
                  <a:srgbClr val="AE8625"/>
                </a:solidFill>
                <a:latin typeface="Prata" pitchFamily="34" charset="0"/>
                <a:ea typeface="Prata" pitchFamily="34" charset="-122"/>
                <a:cs typeface="Prata" pitchFamily="34" charset="-120"/>
              </a:rPr>
              <a:t>2</a:t>
            </a:r>
            <a:endParaRPr lang="en-US" sz="2170" dirty="0"/>
          </a:p>
        </p:txBody>
      </p:sp>
      <p:sp>
        <p:nvSpPr>
          <p:cNvPr id="29" name="Text 26"/>
          <p:cNvSpPr/>
          <p:nvPr/>
        </p:nvSpPr>
        <p:spPr>
          <a:xfrm>
            <a:off x="6300549" y="5440085"/>
            <a:ext cx="2626400" cy="861179"/>
          </a:xfrm>
          <a:prstGeom prst="rect">
            <a:avLst/>
          </a:prstGeom>
          <a:noFill/>
          <a:ln/>
        </p:spPr>
        <p:txBody>
          <a:bodyPr wrap="square" rtlCol="0" anchor="t"/>
          <a:lstStyle/>
          <a:p>
            <a:pPr marL="0" indent="0">
              <a:lnSpc>
                <a:spcPts val="2261"/>
              </a:lnSpc>
              <a:buNone/>
            </a:pPr>
            <a:r>
              <a:rPr lang="en-US" sz="1809" dirty="0">
                <a:solidFill>
                  <a:srgbClr val="AE8625"/>
                </a:solidFill>
                <a:latin typeface="Prata" pitchFamily="34" charset="0"/>
                <a:ea typeface="Prata" pitchFamily="34" charset="-122"/>
                <a:cs typeface="Prata" pitchFamily="34" charset="-120"/>
              </a:rPr>
              <a:t>Ejemplo en Ensamblador (EMU8086)</a:t>
            </a:r>
            <a:endParaRPr lang="en-US" sz="1809" dirty="0"/>
          </a:p>
        </p:txBody>
      </p:sp>
      <p:sp>
        <p:nvSpPr>
          <p:cNvPr id="30" name="Text 27"/>
          <p:cNvSpPr/>
          <p:nvPr/>
        </p:nvSpPr>
        <p:spPr>
          <a:xfrm>
            <a:off x="6300549" y="6411516"/>
            <a:ext cx="2626400" cy="1175385"/>
          </a:xfrm>
          <a:prstGeom prst="rect">
            <a:avLst/>
          </a:prstGeom>
          <a:noFill/>
          <a:ln/>
        </p:spPr>
        <p:txBody>
          <a:bodyPr wrap="squar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El siguiente código ensamblador realiza la operación AND entre dos variables:</a:t>
            </a:r>
            <a:endParaRPr lang="en-US" sz="1447" dirty="0"/>
          </a:p>
        </p:txBody>
      </p:sp>
      <p:sp>
        <p:nvSpPr>
          <p:cNvPr id="31" name="Shape 28"/>
          <p:cNvSpPr/>
          <p:nvPr/>
        </p:nvSpPr>
        <p:spPr>
          <a:xfrm>
            <a:off x="9110663" y="5440085"/>
            <a:ext cx="413385" cy="413385"/>
          </a:xfrm>
          <a:prstGeom prst="roundRect">
            <a:avLst>
              <a:gd name="adj" fmla="val 13336"/>
            </a:avLst>
          </a:prstGeom>
          <a:solidFill>
            <a:srgbClr val="2D3033"/>
          </a:solidFill>
          <a:ln/>
        </p:spPr>
        <p:txBody>
          <a:bodyPr/>
          <a:lstStyle/>
          <a:p>
            <a:endParaRPr lang="es-AR"/>
          </a:p>
        </p:txBody>
      </p:sp>
      <p:sp>
        <p:nvSpPr>
          <p:cNvPr id="32" name="Text 29"/>
          <p:cNvSpPr/>
          <p:nvPr/>
        </p:nvSpPr>
        <p:spPr>
          <a:xfrm>
            <a:off x="9231868" y="5508903"/>
            <a:ext cx="170855" cy="275630"/>
          </a:xfrm>
          <a:prstGeom prst="rect">
            <a:avLst/>
          </a:prstGeom>
          <a:noFill/>
          <a:ln/>
        </p:spPr>
        <p:txBody>
          <a:bodyPr wrap="none" rtlCol="0" anchor="t"/>
          <a:lstStyle/>
          <a:p>
            <a:pPr marL="0" indent="0" algn="ctr">
              <a:lnSpc>
                <a:spcPts val="2170"/>
              </a:lnSpc>
              <a:buNone/>
            </a:pPr>
            <a:r>
              <a:rPr lang="en-US" sz="2170" dirty="0">
                <a:solidFill>
                  <a:srgbClr val="AE8625"/>
                </a:solidFill>
                <a:latin typeface="Prata" pitchFamily="34" charset="0"/>
                <a:ea typeface="Prata" pitchFamily="34" charset="-122"/>
                <a:cs typeface="Prata" pitchFamily="34" charset="-120"/>
              </a:rPr>
              <a:t>3</a:t>
            </a:r>
            <a:endParaRPr lang="en-US" sz="2170" dirty="0"/>
          </a:p>
        </p:txBody>
      </p:sp>
      <p:sp>
        <p:nvSpPr>
          <p:cNvPr id="33" name="Text 30"/>
          <p:cNvSpPr/>
          <p:nvPr/>
        </p:nvSpPr>
        <p:spPr>
          <a:xfrm>
            <a:off x="9707761" y="5440085"/>
            <a:ext cx="2333030" cy="287060"/>
          </a:xfrm>
          <a:prstGeom prst="rect">
            <a:avLst/>
          </a:prstGeom>
          <a:noFill/>
          <a:ln/>
        </p:spPr>
        <p:txBody>
          <a:bodyPr wrap="none" rtlCol="0" anchor="t"/>
          <a:lstStyle/>
          <a:p>
            <a:pPr marL="0" indent="0">
              <a:lnSpc>
                <a:spcPts val="2261"/>
              </a:lnSpc>
              <a:buNone/>
            </a:pPr>
            <a:r>
              <a:rPr lang="en-US" sz="1809" dirty="0">
                <a:solidFill>
                  <a:srgbClr val="AE8625"/>
                </a:solidFill>
                <a:latin typeface="Prata" pitchFamily="34" charset="0"/>
                <a:ea typeface="Prata" pitchFamily="34" charset="-122"/>
                <a:cs typeface="Prata" pitchFamily="34" charset="-120"/>
              </a:rPr>
              <a:t>Código Ensamblador</a:t>
            </a:r>
            <a:endParaRPr lang="en-US" sz="1809" dirty="0"/>
          </a:p>
        </p:txBody>
      </p:sp>
      <p:sp>
        <p:nvSpPr>
          <p:cNvPr id="34" name="Text 31"/>
          <p:cNvSpPr/>
          <p:nvPr/>
        </p:nvSpPr>
        <p:spPr>
          <a:xfrm>
            <a:off x="9707760" y="5837396"/>
            <a:ext cx="4008239" cy="2079383"/>
          </a:xfrm>
          <a:prstGeom prst="rect">
            <a:avLst/>
          </a:prstGeom>
          <a:noFill/>
          <a:ln/>
        </p:spPr>
        <p:txBody>
          <a:bodyPr wrap="square" rtlCol="0" anchor="t"/>
          <a:lstStyle/>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org 100h </a:t>
            </a:r>
          </a:p>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mov al, 0 ; A = 0</a:t>
            </a:r>
          </a:p>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mov bl, 1 ; B = 1 </a:t>
            </a:r>
          </a:p>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and al, bl ; AL = </a:t>
            </a:r>
            <a:r>
              <a:rPr lang="en-US" sz="1447">
                <a:solidFill>
                  <a:srgbClr val="CFCBBF"/>
                </a:solidFill>
                <a:latin typeface="Raleway" pitchFamily="34" charset="0"/>
                <a:ea typeface="Raleway" pitchFamily="34" charset="-122"/>
                <a:cs typeface="Raleway" pitchFamily="34" charset="-120"/>
              </a:rPr>
              <a:t>AL AND BL </a:t>
            </a:r>
          </a:p>
          <a:p>
            <a:pPr marL="0" indent="0">
              <a:lnSpc>
                <a:spcPts val="2315"/>
              </a:lnSpc>
              <a:buNone/>
            </a:pPr>
            <a:r>
              <a:rPr lang="en-US" sz="1447">
                <a:solidFill>
                  <a:srgbClr val="CFCBBF"/>
                </a:solidFill>
                <a:latin typeface="Raleway" pitchFamily="34" charset="0"/>
                <a:ea typeface="Raleway" pitchFamily="34" charset="-122"/>
                <a:cs typeface="Raleway" pitchFamily="34" charset="-120"/>
              </a:rPr>
              <a:t>; </a:t>
            </a:r>
            <a:r>
              <a:rPr lang="en-US" sz="1447" dirty="0">
                <a:solidFill>
                  <a:srgbClr val="CFCBBF"/>
                </a:solidFill>
                <a:latin typeface="Raleway" pitchFamily="34" charset="0"/>
                <a:ea typeface="Raleway" pitchFamily="34" charset="-122"/>
                <a:cs typeface="Raleway" pitchFamily="34" charset="-120"/>
              </a:rPr>
              <a:t>El valor de AL ahora es 0 </a:t>
            </a:r>
          </a:p>
          <a:p>
            <a:pPr marL="0" indent="0">
              <a:lnSpc>
                <a:spcPts val="2315"/>
              </a:lnSpc>
              <a:buNone/>
            </a:pPr>
            <a:r>
              <a:rPr lang="en-US" sz="1447" dirty="0">
                <a:solidFill>
                  <a:srgbClr val="CFCBBF"/>
                </a:solidFill>
                <a:latin typeface="Raleway" pitchFamily="34" charset="0"/>
                <a:ea typeface="Raleway" pitchFamily="34" charset="-122"/>
                <a:cs typeface="Raleway" pitchFamily="34" charset="-120"/>
              </a:rPr>
              <a:t>int 20h</a:t>
            </a:r>
            <a:endParaRPr lang="en-US" sz="144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1B1C1D"/>
          </a:solidFill>
          <a:ln/>
        </p:spPr>
        <p:txBody>
          <a:bodyPr/>
          <a:lstStyle/>
          <a:p>
            <a:endParaRPr lang="es-AR"/>
          </a:p>
        </p:txBody>
      </p:sp>
      <p:sp>
        <p:nvSpPr>
          <p:cNvPr id="4" name="Text 1"/>
          <p:cNvSpPr/>
          <p:nvPr/>
        </p:nvSpPr>
        <p:spPr>
          <a:xfrm>
            <a:off x="2306598" y="504230"/>
            <a:ext cx="4584502" cy="573048"/>
          </a:xfrm>
          <a:prstGeom prst="rect">
            <a:avLst/>
          </a:prstGeom>
          <a:noFill/>
          <a:ln/>
        </p:spPr>
        <p:txBody>
          <a:bodyPr wrap="none" rtlCol="0" anchor="t"/>
          <a:lstStyle/>
          <a:p>
            <a:pPr marL="0" indent="0">
              <a:lnSpc>
                <a:spcPts val="4512"/>
              </a:lnSpc>
              <a:buNone/>
            </a:pPr>
            <a:r>
              <a:rPr lang="en-US" sz="3610" dirty="0">
                <a:solidFill>
                  <a:srgbClr val="AE8625"/>
                </a:solidFill>
                <a:latin typeface="Prata" pitchFamily="34" charset="0"/>
                <a:ea typeface="Prata" pitchFamily="34" charset="-122"/>
                <a:cs typeface="Prata" pitchFamily="34" charset="-120"/>
              </a:rPr>
              <a:t>Compuerta OR</a:t>
            </a:r>
            <a:endParaRPr lang="en-US" sz="3610" dirty="0"/>
          </a:p>
        </p:txBody>
      </p:sp>
      <p:sp>
        <p:nvSpPr>
          <p:cNvPr id="5" name="Text 2"/>
          <p:cNvSpPr/>
          <p:nvPr/>
        </p:nvSpPr>
        <p:spPr>
          <a:xfrm>
            <a:off x="2490549" y="1561624"/>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A</a:t>
            </a:r>
            <a:endParaRPr lang="en-US" sz="1444" dirty="0"/>
          </a:p>
        </p:txBody>
      </p:sp>
      <p:sp>
        <p:nvSpPr>
          <p:cNvPr id="6" name="Text 3"/>
          <p:cNvSpPr/>
          <p:nvPr/>
        </p:nvSpPr>
        <p:spPr>
          <a:xfrm>
            <a:off x="5832634" y="1561624"/>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B</a:t>
            </a:r>
            <a:endParaRPr lang="en-US" sz="1444" dirty="0"/>
          </a:p>
        </p:txBody>
      </p:sp>
      <p:sp>
        <p:nvSpPr>
          <p:cNvPr id="7" name="Text 4"/>
          <p:cNvSpPr/>
          <p:nvPr/>
        </p:nvSpPr>
        <p:spPr>
          <a:xfrm>
            <a:off x="9170908" y="1561624"/>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A OR B</a:t>
            </a:r>
            <a:endParaRPr lang="en-US" sz="1444" dirty="0"/>
          </a:p>
        </p:txBody>
      </p:sp>
      <p:sp>
        <p:nvSpPr>
          <p:cNvPr id="8" name="Shape 5"/>
          <p:cNvSpPr/>
          <p:nvPr/>
        </p:nvSpPr>
        <p:spPr>
          <a:xfrm>
            <a:off x="2306598" y="1972628"/>
            <a:ext cx="10016133" cy="528638"/>
          </a:xfrm>
          <a:prstGeom prst="rect">
            <a:avLst/>
          </a:prstGeom>
          <a:solidFill>
            <a:srgbClr val="2D3033"/>
          </a:solidFill>
          <a:ln/>
        </p:spPr>
        <p:txBody>
          <a:bodyPr/>
          <a:lstStyle/>
          <a:p>
            <a:endParaRPr lang="es-AR"/>
          </a:p>
        </p:txBody>
      </p:sp>
      <p:sp>
        <p:nvSpPr>
          <p:cNvPr id="9" name="Text 6"/>
          <p:cNvSpPr/>
          <p:nvPr/>
        </p:nvSpPr>
        <p:spPr>
          <a:xfrm>
            <a:off x="2490549" y="2090261"/>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0" name="Text 7"/>
          <p:cNvSpPr/>
          <p:nvPr/>
        </p:nvSpPr>
        <p:spPr>
          <a:xfrm>
            <a:off x="5832634" y="2090261"/>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1" name="Text 8"/>
          <p:cNvSpPr/>
          <p:nvPr/>
        </p:nvSpPr>
        <p:spPr>
          <a:xfrm>
            <a:off x="9170908" y="2090261"/>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2" name="Text 9"/>
          <p:cNvSpPr/>
          <p:nvPr/>
        </p:nvSpPr>
        <p:spPr>
          <a:xfrm>
            <a:off x="2490549" y="2618899"/>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3" name="Text 10"/>
          <p:cNvSpPr/>
          <p:nvPr/>
        </p:nvSpPr>
        <p:spPr>
          <a:xfrm>
            <a:off x="5832634" y="2618899"/>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4" name="Text 11"/>
          <p:cNvSpPr/>
          <p:nvPr/>
        </p:nvSpPr>
        <p:spPr>
          <a:xfrm>
            <a:off x="9170908" y="2618899"/>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5" name="Shape 12"/>
          <p:cNvSpPr/>
          <p:nvPr/>
        </p:nvSpPr>
        <p:spPr>
          <a:xfrm>
            <a:off x="2306598" y="3029902"/>
            <a:ext cx="10016133" cy="528638"/>
          </a:xfrm>
          <a:prstGeom prst="rect">
            <a:avLst/>
          </a:prstGeom>
          <a:solidFill>
            <a:srgbClr val="2D3033"/>
          </a:solidFill>
          <a:ln/>
        </p:spPr>
        <p:txBody>
          <a:bodyPr/>
          <a:lstStyle/>
          <a:p>
            <a:endParaRPr lang="es-AR"/>
          </a:p>
        </p:txBody>
      </p:sp>
      <p:sp>
        <p:nvSpPr>
          <p:cNvPr id="16" name="Text 13"/>
          <p:cNvSpPr/>
          <p:nvPr/>
        </p:nvSpPr>
        <p:spPr>
          <a:xfrm>
            <a:off x="2490549" y="3147536"/>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7" name="Text 14"/>
          <p:cNvSpPr/>
          <p:nvPr/>
        </p:nvSpPr>
        <p:spPr>
          <a:xfrm>
            <a:off x="5832634" y="3147536"/>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8" name="Text 15"/>
          <p:cNvSpPr/>
          <p:nvPr/>
        </p:nvSpPr>
        <p:spPr>
          <a:xfrm>
            <a:off x="9170908" y="3147536"/>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9" name="Text 16"/>
          <p:cNvSpPr/>
          <p:nvPr/>
        </p:nvSpPr>
        <p:spPr>
          <a:xfrm>
            <a:off x="2490549" y="3676174"/>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20" name="Text 17"/>
          <p:cNvSpPr/>
          <p:nvPr/>
        </p:nvSpPr>
        <p:spPr>
          <a:xfrm>
            <a:off x="5832634" y="3676174"/>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21" name="Text 18"/>
          <p:cNvSpPr/>
          <p:nvPr/>
        </p:nvSpPr>
        <p:spPr>
          <a:xfrm>
            <a:off x="9170908" y="3676174"/>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22" name="Text 19"/>
          <p:cNvSpPr/>
          <p:nvPr/>
        </p:nvSpPr>
        <p:spPr>
          <a:xfrm>
            <a:off x="2306598" y="4293394"/>
            <a:ext cx="10017204" cy="88011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La compuerta OR produce una salida de 1 (verdadero) si al menos una de las entradas es 1 (verdadera). Solo produce una salida de 0 (falsa) cuando ambas entradas son 0 (falsas). La operación OR se representa mediante el símbolo "+" o el operador "|".</a:t>
            </a:r>
            <a:endParaRPr lang="en-US" sz="1444" dirty="0"/>
          </a:p>
        </p:txBody>
      </p:sp>
      <p:sp>
        <p:nvSpPr>
          <p:cNvPr id="23" name="Shape 20"/>
          <p:cNvSpPr/>
          <p:nvPr/>
        </p:nvSpPr>
        <p:spPr>
          <a:xfrm>
            <a:off x="2306598" y="5585936"/>
            <a:ext cx="412552" cy="412552"/>
          </a:xfrm>
          <a:prstGeom prst="roundRect">
            <a:avLst>
              <a:gd name="adj" fmla="val 13335"/>
            </a:avLst>
          </a:prstGeom>
          <a:solidFill>
            <a:srgbClr val="2D3033"/>
          </a:solidFill>
          <a:ln/>
        </p:spPr>
        <p:txBody>
          <a:bodyPr/>
          <a:lstStyle/>
          <a:p>
            <a:endParaRPr lang="es-AR"/>
          </a:p>
        </p:txBody>
      </p:sp>
      <p:sp>
        <p:nvSpPr>
          <p:cNvPr id="24" name="Text 21"/>
          <p:cNvSpPr/>
          <p:nvPr/>
        </p:nvSpPr>
        <p:spPr>
          <a:xfrm>
            <a:off x="2465427" y="5654635"/>
            <a:ext cx="94893"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1</a:t>
            </a:r>
            <a:endParaRPr lang="en-US" sz="2166" dirty="0"/>
          </a:p>
        </p:txBody>
      </p:sp>
      <p:sp>
        <p:nvSpPr>
          <p:cNvPr id="25" name="Text 22"/>
          <p:cNvSpPr/>
          <p:nvPr/>
        </p:nvSpPr>
        <p:spPr>
          <a:xfrm>
            <a:off x="2902506" y="5585936"/>
            <a:ext cx="2292191" cy="286464"/>
          </a:xfrm>
          <a:prstGeom prst="rect">
            <a:avLst/>
          </a:prstGeom>
          <a:noFill/>
          <a:ln/>
        </p:spPr>
        <p:txBody>
          <a:bodyPr wrap="non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Ejemplo en Circuito</a:t>
            </a:r>
            <a:endParaRPr lang="en-US" sz="1805" dirty="0"/>
          </a:p>
        </p:txBody>
      </p:sp>
      <p:sp>
        <p:nvSpPr>
          <p:cNvPr id="26" name="Text 23"/>
          <p:cNvSpPr/>
          <p:nvPr/>
        </p:nvSpPr>
        <p:spPr>
          <a:xfrm>
            <a:off x="2902506" y="5982414"/>
            <a:ext cx="2620923" cy="146685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En un circuito con dos interruptores conectados en paralelo, la bombilla se encenderá si al menos uno de los interruptores está cerrado.</a:t>
            </a:r>
            <a:endParaRPr lang="en-US" sz="1444" dirty="0"/>
          </a:p>
        </p:txBody>
      </p:sp>
      <p:sp>
        <p:nvSpPr>
          <p:cNvPr id="27" name="Shape 24"/>
          <p:cNvSpPr/>
          <p:nvPr/>
        </p:nvSpPr>
        <p:spPr>
          <a:xfrm>
            <a:off x="5706785" y="5585936"/>
            <a:ext cx="412552" cy="412552"/>
          </a:xfrm>
          <a:prstGeom prst="roundRect">
            <a:avLst>
              <a:gd name="adj" fmla="val 13335"/>
            </a:avLst>
          </a:prstGeom>
          <a:solidFill>
            <a:srgbClr val="2D3033"/>
          </a:solidFill>
          <a:ln/>
        </p:spPr>
        <p:txBody>
          <a:bodyPr/>
          <a:lstStyle/>
          <a:p>
            <a:endParaRPr lang="es-AR"/>
          </a:p>
        </p:txBody>
      </p:sp>
      <p:sp>
        <p:nvSpPr>
          <p:cNvPr id="28" name="Text 25"/>
          <p:cNvSpPr/>
          <p:nvPr/>
        </p:nvSpPr>
        <p:spPr>
          <a:xfrm>
            <a:off x="5828705" y="5654635"/>
            <a:ext cx="168593"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2</a:t>
            </a:r>
            <a:endParaRPr lang="en-US" sz="2166" dirty="0"/>
          </a:p>
        </p:txBody>
      </p:sp>
      <p:sp>
        <p:nvSpPr>
          <p:cNvPr id="29" name="Text 26"/>
          <p:cNvSpPr/>
          <p:nvPr/>
        </p:nvSpPr>
        <p:spPr>
          <a:xfrm>
            <a:off x="6302693" y="5585936"/>
            <a:ext cx="2620923" cy="859393"/>
          </a:xfrm>
          <a:prstGeom prst="rect">
            <a:avLst/>
          </a:prstGeom>
          <a:noFill/>
          <a:ln/>
        </p:spPr>
        <p:txBody>
          <a:bodyPr wrap="squar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Ejemplo en Ensamblador (EMU8086)</a:t>
            </a:r>
            <a:endParaRPr lang="en-US" sz="1805" dirty="0"/>
          </a:p>
        </p:txBody>
      </p:sp>
      <p:sp>
        <p:nvSpPr>
          <p:cNvPr id="30" name="Text 27"/>
          <p:cNvSpPr/>
          <p:nvPr/>
        </p:nvSpPr>
        <p:spPr>
          <a:xfrm>
            <a:off x="6302693" y="6555343"/>
            <a:ext cx="2620923" cy="117348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El siguiente código ensamblador realiza la operación OR entre dos variables:</a:t>
            </a:r>
            <a:endParaRPr lang="en-US" sz="1444" dirty="0"/>
          </a:p>
        </p:txBody>
      </p:sp>
      <p:sp>
        <p:nvSpPr>
          <p:cNvPr id="31" name="Shape 28"/>
          <p:cNvSpPr/>
          <p:nvPr/>
        </p:nvSpPr>
        <p:spPr>
          <a:xfrm>
            <a:off x="9106972" y="5585936"/>
            <a:ext cx="412552" cy="412552"/>
          </a:xfrm>
          <a:prstGeom prst="roundRect">
            <a:avLst>
              <a:gd name="adj" fmla="val 13335"/>
            </a:avLst>
          </a:prstGeom>
          <a:solidFill>
            <a:srgbClr val="2D3033"/>
          </a:solidFill>
          <a:ln/>
        </p:spPr>
        <p:txBody>
          <a:bodyPr/>
          <a:lstStyle/>
          <a:p>
            <a:endParaRPr lang="es-AR"/>
          </a:p>
        </p:txBody>
      </p:sp>
      <p:sp>
        <p:nvSpPr>
          <p:cNvPr id="32" name="Text 29"/>
          <p:cNvSpPr/>
          <p:nvPr/>
        </p:nvSpPr>
        <p:spPr>
          <a:xfrm>
            <a:off x="9227939" y="5654635"/>
            <a:ext cx="170497"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3</a:t>
            </a:r>
            <a:endParaRPr lang="en-US" sz="2166" dirty="0"/>
          </a:p>
        </p:txBody>
      </p:sp>
      <p:sp>
        <p:nvSpPr>
          <p:cNvPr id="33" name="Text 30"/>
          <p:cNvSpPr/>
          <p:nvPr/>
        </p:nvSpPr>
        <p:spPr>
          <a:xfrm>
            <a:off x="9702879" y="5585936"/>
            <a:ext cx="2329339" cy="286464"/>
          </a:xfrm>
          <a:prstGeom prst="rect">
            <a:avLst/>
          </a:prstGeom>
          <a:noFill/>
          <a:ln/>
        </p:spPr>
        <p:txBody>
          <a:bodyPr wrap="non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Código Ensamblador</a:t>
            </a:r>
            <a:endParaRPr lang="en-US" sz="1805" dirty="0"/>
          </a:p>
        </p:txBody>
      </p:sp>
      <p:sp>
        <p:nvSpPr>
          <p:cNvPr id="34" name="Text 31"/>
          <p:cNvSpPr/>
          <p:nvPr/>
        </p:nvSpPr>
        <p:spPr>
          <a:xfrm>
            <a:off x="9702879" y="5982414"/>
            <a:ext cx="4434226" cy="2018586"/>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org 100h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mov al, 0 ; A = 0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mov bl, 1 ; B = 1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or al, bl ; AL = AL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OR BL ; El valor de AL ahora es 1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int 20h</a:t>
            </a:r>
            <a:endParaRPr lang="en-US" sz="14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7934"/>
          </a:xfrm>
          <a:prstGeom prst="rect">
            <a:avLst/>
          </a:prstGeom>
          <a:solidFill>
            <a:srgbClr val="1B1C1D"/>
          </a:solidFill>
          <a:ln/>
        </p:spPr>
        <p:txBody>
          <a:bodyPr/>
          <a:lstStyle/>
          <a:p>
            <a:endParaRPr lang="es-AR"/>
          </a:p>
        </p:txBody>
      </p:sp>
      <p:sp>
        <p:nvSpPr>
          <p:cNvPr id="4" name="Text 1"/>
          <p:cNvSpPr/>
          <p:nvPr/>
        </p:nvSpPr>
        <p:spPr>
          <a:xfrm>
            <a:off x="2007156" y="534352"/>
            <a:ext cx="4858464" cy="607338"/>
          </a:xfrm>
          <a:prstGeom prst="rect">
            <a:avLst/>
          </a:prstGeom>
          <a:noFill/>
          <a:ln/>
        </p:spPr>
        <p:txBody>
          <a:bodyPr wrap="none" rtlCol="0" anchor="t"/>
          <a:lstStyle/>
          <a:p>
            <a:pPr marL="0" indent="0">
              <a:lnSpc>
                <a:spcPts val="4782"/>
              </a:lnSpc>
              <a:buNone/>
            </a:pPr>
            <a:r>
              <a:rPr lang="en-US" sz="3826" dirty="0">
                <a:solidFill>
                  <a:srgbClr val="AE8625"/>
                </a:solidFill>
                <a:latin typeface="Prata" pitchFamily="34" charset="0"/>
                <a:ea typeface="Prata" pitchFamily="34" charset="-122"/>
                <a:cs typeface="Prata" pitchFamily="34" charset="-120"/>
              </a:rPr>
              <a:t>Compuerta NOT</a:t>
            </a:r>
            <a:endParaRPr lang="en-US" sz="3826" dirty="0"/>
          </a:p>
        </p:txBody>
      </p:sp>
      <p:sp>
        <p:nvSpPr>
          <p:cNvPr id="5" name="Text 2"/>
          <p:cNvSpPr/>
          <p:nvPr/>
        </p:nvSpPr>
        <p:spPr>
          <a:xfrm>
            <a:off x="2201466" y="1654493"/>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A</a:t>
            </a:r>
            <a:endParaRPr lang="en-US" sz="1530" dirty="0"/>
          </a:p>
        </p:txBody>
      </p:sp>
      <p:sp>
        <p:nvSpPr>
          <p:cNvPr id="6" name="Text 3"/>
          <p:cNvSpPr/>
          <p:nvPr/>
        </p:nvSpPr>
        <p:spPr>
          <a:xfrm>
            <a:off x="7513201" y="1654493"/>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NOT A</a:t>
            </a:r>
            <a:endParaRPr lang="en-US" sz="1530" dirty="0"/>
          </a:p>
        </p:txBody>
      </p:sp>
      <p:sp>
        <p:nvSpPr>
          <p:cNvPr id="7" name="Shape 4"/>
          <p:cNvSpPr/>
          <p:nvPr/>
        </p:nvSpPr>
        <p:spPr>
          <a:xfrm>
            <a:off x="2007156" y="2089547"/>
            <a:ext cx="10615970" cy="559237"/>
          </a:xfrm>
          <a:prstGeom prst="rect">
            <a:avLst/>
          </a:prstGeom>
          <a:solidFill>
            <a:srgbClr val="2D3033"/>
          </a:solidFill>
          <a:ln/>
        </p:spPr>
        <p:txBody>
          <a:bodyPr/>
          <a:lstStyle/>
          <a:p>
            <a:endParaRPr lang="es-AR"/>
          </a:p>
        </p:txBody>
      </p:sp>
      <p:sp>
        <p:nvSpPr>
          <p:cNvPr id="8" name="Text 5"/>
          <p:cNvSpPr/>
          <p:nvPr/>
        </p:nvSpPr>
        <p:spPr>
          <a:xfrm>
            <a:off x="2201466" y="2213729"/>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0</a:t>
            </a:r>
            <a:endParaRPr lang="en-US" sz="1530" dirty="0"/>
          </a:p>
        </p:txBody>
      </p:sp>
      <p:sp>
        <p:nvSpPr>
          <p:cNvPr id="9" name="Text 6"/>
          <p:cNvSpPr/>
          <p:nvPr/>
        </p:nvSpPr>
        <p:spPr>
          <a:xfrm>
            <a:off x="7513201" y="2213729"/>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1</a:t>
            </a:r>
            <a:endParaRPr lang="en-US" sz="1530" dirty="0"/>
          </a:p>
        </p:txBody>
      </p:sp>
      <p:sp>
        <p:nvSpPr>
          <p:cNvPr id="10" name="Text 7"/>
          <p:cNvSpPr/>
          <p:nvPr/>
        </p:nvSpPr>
        <p:spPr>
          <a:xfrm>
            <a:off x="2201466" y="2772966"/>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1</a:t>
            </a:r>
            <a:endParaRPr lang="en-US" sz="1530" dirty="0"/>
          </a:p>
        </p:txBody>
      </p:sp>
      <p:sp>
        <p:nvSpPr>
          <p:cNvPr id="11" name="Text 8"/>
          <p:cNvSpPr/>
          <p:nvPr/>
        </p:nvSpPr>
        <p:spPr>
          <a:xfrm>
            <a:off x="7513201" y="2772966"/>
            <a:ext cx="4915495" cy="310872"/>
          </a:xfrm>
          <a:prstGeom prst="rect">
            <a:avLst/>
          </a:prstGeom>
          <a:noFill/>
          <a:ln/>
        </p:spPr>
        <p:txBody>
          <a:bodyPr wrap="non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0</a:t>
            </a:r>
            <a:endParaRPr lang="en-US" sz="1530" dirty="0"/>
          </a:p>
        </p:txBody>
      </p:sp>
      <p:sp>
        <p:nvSpPr>
          <p:cNvPr id="12" name="Text 9"/>
          <p:cNvSpPr/>
          <p:nvPr/>
        </p:nvSpPr>
        <p:spPr>
          <a:xfrm>
            <a:off x="2007156" y="3426619"/>
            <a:ext cx="10615970" cy="932617"/>
          </a:xfrm>
          <a:prstGeom prst="rect">
            <a:avLst/>
          </a:prstGeom>
          <a:noFill/>
          <a:ln/>
        </p:spPr>
        <p:txBody>
          <a:bodyPr wrap="squar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La compuerta NOT, también conocida como inversor, tiene una sola entrada y una sola salida. La salida es siempre el inverso de la entrada. Si la entrada es 0 (falsa), la salida es 1 (verdadera), y viceversa. La operación NOT se representa mediante el símbolo "¬" o el operador "~".</a:t>
            </a:r>
            <a:endParaRPr lang="en-US" sz="1530" dirty="0"/>
          </a:p>
        </p:txBody>
      </p:sp>
      <p:sp>
        <p:nvSpPr>
          <p:cNvPr id="13" name="Shape 10"/>
          <p:cNvSpPr/>
          <p:nvPr/>
        </p:nvSpPr>
        <p:spPr>
          <a:xfrm>
            <a:off x="2007156" y="4796433"/>
            <a:ext cx="437198" cy="437198"/>
          </a:xfrm>
          <a:prstGeom prst="roundRect">
            <a:avLst>
              <a:gd name="adj" fmla="val 13336"/>
            </a:avLst>
          </a:prstGeom>
          <a:solidFill>
            <a:srgbClr val="2D3033"/>
          </a:solidFill>
          <a:ln/>
        </p:spPr>
        <p:txBody>
          <a:bodyPr/>
          <a:lstStyle/>
          <a:p>
            <a:endParaRPr lang="es-AR"/>
          </a:p>
        </p:txBody>
      </p:sp>
      <p:sp>
        <p:nvSpPr>
          <p:cNvPr id="14" name="Text 11"/>
          <p:cNvSpPr/>
          <p:nvPr/>
        </p:nvSpPr>
        <p:spPr>
          <a:xfrm>
            <a:off x="2175391" y="4869299"/>
            <a:ext cx="100608"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1</a:t>
            </a:r>
            <a:endParaRPr lang="en-US" sz="2295" dirty="0"/>
          </a:p>
        </p:txBody>
      </p:sp>
      <p:sp>
        <p:nvSpPr>
          <p:cNvPr id="15" name="Text 12"/>
          <p:cNvSpPr/>
          <p:nvPr/>
        </p:nvSpPr>
        <p:spPr>
          <a:xfrm>
            <a:off x="2638663" y="4796433"/>
            <a:ext cx="2429232" cy="303609"/>
          </a:xfrm>
          <a:prstGeom prst="rect">
            <a:avLst/>
          </a:prstGeom>
          <a:noFill/>
          <a:ln/>
        </p:spPr>
        <p:txBody>
          <a:bodyPr wrap="none" rtlCol="0" anchor="t"/>
          <a:lstStyle/>
          <a:p>
            <a:pPr marL="0" indent="0">
              <a:lnSpc>
                <a:spcPts val="2391"/>
              </a:lnSpc>
              <a:buNone/>
            </a:pPr>
            <a:r>
              <a:rPr lang="en-US" sz="1913" dirty="0">
                <a:solidFill>
                  <a:srgbClr val="AE8625"/>
                </a:solidFill>
                <a:latin typeface="Prata" pitchFamily="34" charset="0"/>
                <a:ea typeface="Prata" pitchFamily="34" charset="-122"/>
                <a:cs typeface="Prata" pitchFamily="34" charset="-120"/>
              </a:rPr>
              <a:t>Ejemplo en Circuito</a:t>
            </a:r>
            <a:endParaRPr lang="en-US" sz="1913" dirty="0"/>
          </a:p>
        </p:txBody>
      </p:sp>
      <p:sp>
        <p:nvSpPr>
          <p:cNvPr id="16" name="Text 13"/>
          <p:cNvSpPr/>
          <p:nvPr/>
        </p:nvSpPr>
        <p:spPr>
          <a:xfrm>
            <a:off x="2638663" y="5216604"/>
            <a:ext cx="2777609" cy="2486978"/>
          </a:xfrm>
          <a:prstGeom prst="rect">
            <a:avLst/>
          </a:prstGeom>
          <a:noFill/>
          <a:ln/>
        </p:spPr>
        <p:txBody>
          <a:bodyPr wrap="squar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Imagina un circuito con un interruptor conectado a una bombilla, pero la lógica está invertida. La bombilla estará apagada cuando el interruptor esté cerrado y encendida cuando el interruptor esté abierto.</a:t>
            </a:r>
            <a:endParaRPr lang="en-US" sz="1530" dirty="0"/>
          </a:p>
        </p:txBody>
      </p:sp>
      <p:sp>
        <p:nvSpPr>
          <p:cNvPr id="17" name="Shape 14"/>
          <p:cNvSpPr/>
          <p:nvPr/>
        </p:nvSpPr>
        <p:spPr>
          <a:xfrm>
            <a:off x="5610582" y="4796433"/>
            <a:ext cx="437198" cy="437198"/>
          </a:xfrm>
          <a:prstGeom prst="roundRect">
            <a:avLst>
              <a:gd name="adj" fmla="val 13336"/>
            </a:avLst>
          </a:prstGeom>
          <a:solidFill>
            <a:srgbClr val="2D3033"/>
          </a:solidFill>
          <a:ln/>
        </p:spPr>
        <p:txBody>
          <a:bodyPr/>
          <a:lstStyle/>
          <a:p>
            <a:endParaRPr lang="es-AR"/>
          </a:p>
        </p:txBody>
      </p:sp>
      <p:sp>
        <p:nvSpPr>
          <p:cNvPr id="18" name="Text 15"/>
          <p:cNvSpPr/>
          <p:nvPr/>
        </p:nvSpPr>
        <p:spPr>
          <a:xfrm>
            <a:off x="5739765" y="4869299"/>
            <a:ext cx="178713"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2</a:t>
            </a:r>
            <a:endParaRPr lang="en-US" sz="2295" dirty="0"/>
          </a:p>
        </p:txBody>
      </p:sp>
      <p:sp>
        <p:nvSpPr>
          <p:cNvPr id="19" name="Text 16"/>
          <p:cNvSpPr/>
          <p:nvPr/>
        </p:nvSpPr>
        <p:spPr>
          <a:xfrm>
            <a:off x="6242090" y="4796433"/>
            <a:ext cx="2777609" cy="910828"/>
          </a:xfrm>
          <a:prstGeom prst="rect">
            <a:avLst/>
          </a:prstGeom>
          <a:noFill/>
          <a:ln/>
        </p:spPr>
        <p:txBody>
          <a:bodyPr wrap="square" rtlCol="0" anchor="t"/>
          <a:lstStyle/>
          <a:p>
            <a:pPr marL="0" indent="0">
              <a:lnSpc>
                <a:spcPts val="2391"/>
              </a:lnSpc>
              <a:buNone/>
            </a:pPr>
            <a:r>
              <a:rPr lang="en-US" sz="1913" dirty="0">
                <a:solidFill>
                  <a:srgbClr val="AE8625"/>
                </a:solidFill>
                <a:latin typeface="Prata" pitchFamily="34" charset="0"/>
                <a:ea typeface="Prata" pitchFamily="34" charset="-122"/>
                <a:cs typeface="Prata" pitchFamily="34" charset="-120"/>
              </a:rPr>
              <a:t>Ejemplo en Ensamblador (EMU8086)</a:t>
            </a:r>
            <a:endParaRPr lang="en-US" sz="1913" dirty="0"/>
          </a:p>
        </p:txBody>
      </p:sp>
      <p:sp>
        <p:nvSpPr>
          <p:cNvPr id="20" name="Text 17"/>
          <p:cNvSpPr/>
          <p:nvPr/>
        </p:nvSpPr>
        <p:spPr>
          <a:xfrm>
            <a:off x="6242090" y="5823823"/>
            <a:ext cx="2777609" cy="1243489"/>
          </a:xfrm>
          <a:prstGeom prst="rect">
            <a:avLst/>
          </a:prstGeom>
          <a:noFill/>
          <a:ln/>
        </p:spPr>
        <p:txBody>
          <a:bodyPr wrap="squar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El siguiente código ensamblador realiza la operación NOT sobre una variable:</a:t>
            </a:r>
            <a:endParaRPr lang="en-US" sz="1530" dirty="0"/>
          </a:p>
        </p:txBody>
      </p:sp>
      <p:sp>
        <p:nvSpPr>
          <p:cNvPr id="21" name="Shape 18"/>
          <p:cNvSpPr/>
          <p:nvPr/>
        </p:nvSpPr>
        <p:spPr>
          <a:xfrm>
            <a:off x="9214009" y="4796433"/>
            <a:ext cx="437198" cy="437198"/>
          </a:xfrm>
          <a:prstGeom prst="roundRect">
            <a:avLst>
              <a:gd name="adj" fmla="val 13336"/>
            </a:avLst>
          </a:prstGeom>
          <a:solidFill>
            <a:srgbClr val="2D3033"/>
          </a:solidFill>
          <a:ln/>
        </p:spPr>
        <p:txBody>
          <a:bodyPr/>
          <a:lstStyle/>
          <a:p>
            <a:endParaRPr lang="es-AR"/>
          </a:p>
        </p:txBody>
      </p:sp>
      <p:sp>
        <p:nvSpPr>
          <p:cNvPr id="22" name="Text 19"/>
          <p:cNvSpPr/>
          <p:nvPr/>
        </p:nvSpPr>
        <p:spPr>
          <a:xfrm>
            <a:off x="9342239" y="4869299"/>
            <a:ext cx="180737" cy="291465"/>
          </a:xfrm>
          <a:prstGeom prst="rect">
            <a:avLst/>
          </a:prstGeom>
          <a:noFill/>
          <a:ln/>
        </p:spPr>
        <p:txBody>
          <a:bodyPr wrap="none" rtlCol="0" anchor="t"/>
          <a:lstStyle/>
          <a:p>
            <a:pPr marL="0" indent="0" algn="ctr">
              <a:lnSpc>
                <a:spcPts val="2295"/>
              </a:lnSpc>
              <a:buNone/>
            </a:pPr>
            <a:r>
              <a:rPr lang="en-US" sz="2295" dirty="0">
                <a:solidFill>
                  <a:srgbClr val="AE8625"/>
                </a:solidFill>
                <a:latin typeface="Prata" pitchFamily="34" charset="0"/>
                <a:ea typeface="Prata" pitchFamily="34" charset="-122"/>
                <a:cs typeface="Prata" pitchFamily="34" charset="-120"/>
              </a:rPr>
              <a:t>3</a:t>
            </a:r>
            <a:endParaRPr lang="en-US" sz="2295" dirty="0"/>
          </a:p>
        </p:txBody>
      </p:sp>
      <p:sp>
        <p:nvSpPr>
          <p:cNvPr id="23" name="Text 20"/>
          <p:cNvSpPr/>
          <p:nvPr/>
        </p:nvSpPr>
        <p:spPr>
          <a:xfrm>
            <a:off x="9845516" y="4796433"/>
            <a:ext cx="2468523" cy="303609"/>
          </a:xfrm>
          <a:prstGeom prst="rect">
            <a:avLst/>
          </a:prstGeom>
          <a:noFill/>
          <a:ln/>
        </p:spPr>
        <p:txBody>
          <a:bodyPr wrap="none" rtlCol="0" anchor="t"/>
          <a:lstStyle/>
          <a:p>
            <a:pPr marL="0" indent="0">
              <a:lnSpc>
                <a:spcPts val="2391"/>
              </a:lnSpc>
              <a:buNone/>
            </a:pPr>
            <a:r>
              <a:rPr lang="en-US" sz="1913" dirty="0">
                <a:solidFill>
                  <a:srgbClr val="AE8625"/>
                </a:solidFill>
                <a:latin typeface="Prata" pitchFamily="34" charset="0"/>
                <a:ea typeface="Prata" pitchFamily="34" charset="-122"/>
                <a:cs typeface="Prata" pitchFamily="34" charset="-120"/>
              </a:rPr>
              <a:t>Código Ensamblador</a:t>
            </a:r>
            <a:endParaRPr lang="en-US" sz="1913" dirty="0"/>
          </a:p>
        </p:txBody>
      </p:sp>
      <p:sp>
        <p:nvSpPr>
          <p:cNvPr id="24" name="Text 21"/>
          <p:cNvSpPr/>
          <p:nvPr/>
        </p:nvSpPr>
        <p:spPr>
          <a:xfrm>
            <a:off x="9845516" y="5216604"/>
            <a:ext cx="4399873" cy="2486978"/>
          </a:xfrm>
          <a:prstGeom prst="rect">
            <a:avLst/>
          </a:prstGeom>
          <a:noFill/>
          <a:ln/>
        </p:spPr>
        <p:txBody>
          <a:bodyPr wrap="square" rtlCol="0" anchor="t"/>
          <a:lstStyle/>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org 100h </a:t>
            </a:r>
          </a:p>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mov al, 0 ; A = 0 </a:t>
            </a:r>
          </a:p>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not al ; AL = FF NOT AL </a:t>
            </a:r>
          </a:p>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 El valor de AL ahora es 255 (0xFF) </a:t>
            </a:r>
          </a:p>
          <a:p>
            <a:pPr marL="0" indent="0">
              <a:lnSpc>
                <a:spcPts val="2448"/>
              </a:lnSpc>
              <a:buNone/>
            </a:pPr>
            <a:r>
              <a:rPr lang="en-US" sz="1530" dirty="0">
                <a:solidFill>
                  <a:srgbClr val="CFCBBF"/>
                </a:solidFill>
                <a:latin typeface="Raleway" pitchFamily="34" charset="0"/>
                <a:ea typeface="Raleway" pitchFamily="34" charset="-122"/>
                <a:cs typeface="Raleway" pitchFamily="34" charset="-120"/>
              </a:rPr>
              <a:t>int 20h</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sp>
        <p:nvSpPr>
          <p:cNvPr id="4" name="Text 1"/>
          <p:cNvSpPr/>
          <p:nvPr/>
        </p:nvSpPr>
        <p:spPr>
          <a:xfrm>
            <a:off x="2306598" y="642223"/>
            <a:ext cx="4584502" cy="573048"/>
          </a:xfrm>
          <a:prstGeom prst="rect">
            <a:avLst/>
          </a:prstGeom>
          <a:noFill/>
          <a:ln/>
        </p:spPr>
        <p:txBody>
          <a:bodyPr wrap="none" rtlCol="0" anchor="t"/>
          <a:lstStyle/>
          <a:p>
            <a:pPr marL="0" indent="0">
              <a:lnSpc>
                <a:spcPts val="4512"/>
              </a:lnSpc>
              <a:buNone/>
            </a:pPr>
            <a:r>
              <a:rPr lang="en-US" sz="3610" dirty="0">
                <a:solidFill>
                  <a:srgbClr val="AE8625"/>
                </a:solidFill>
                <a:latin typeface="Prata" pitchFamily="34" charset="0"/>
                <a:ea typeface="Prata" pitchFamily="34" charset="-122"/>
                <a:cs typeface="Prata" pitchFamily="34" charset="-120"/>
              </a:rPr>
              <a:t>Compuerta XOR</a:t>
            </a:r>
            <a:endParaRPr lang="en-US" sz="3610" dirty="0"/>
          </a:p>
        </p:txBody>
      </p:sp>
      <p:sp>
        <p:nvSpPr>
          <p:cNvPr id="5" name="Text 2"/>
          <p:cNvSpPr/>
          <p:nvPr/>
        </p:nvSpPr>
        <p:spPr>
          <a:xfrm>
            <a:off x="2490549" y="1699617"/>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A</a:t>
            </a:r>
            <a:endParaRPr lang="en-US" sz="1444" dirty="0"/>
          </a:p>
        </p:txBody>
      </p:sp>
      <p:sp>
        <p:nvSpPr>
          <p:cNvPr id="6" name="Text 3"/>
          <p:cNvSpPr/>
          <p:nvPr/>
        </p:nvSpPr>
        <p:spPr>
          <a:xfrm>
            <a:off x="5832634" y="1699617"/>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B</a:t>
            </a:r>
            <a:endParaRPr lang="en-US" sz="1444" dirty="0"/>
          </a:p>
        </p:txBody>
      </p:sp>
      <p:sp>
        <p:nvSpPr>
          <p:cNvPr id="7" name="Text 4"/>
          <p:cNvSpPr/>
          <p:nvPr/>
        </p:nvSpPr>
        <p:spPr>
          <a:xfrm>
            <a:off x="9170908" y="1699617"/>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A XOR B</a:t>
            </a:r>
            <a:endParaRPr lang="en-US" sz="1444" dirty="0"/>
          </a:p>
        </p:txBody>
      </p:sp>
      <p:sp>
        <p:nvSpPr>
          <p:cNvPr id="8" name="Shape 5"/>
          <p:cNvSpPr/>
          <p:nvPr/>
        </p:nvSpPr>
        <p:spPr>
          <a:xfrm>
            <a:off x="2306598" y="2110621"/>
            <a:ext cx="10016133" cy="528638"/>
          </a:xfrm>
          <a:prstGeom prst="rect">
            <a:avLst/>
          </a:prstGeom>
          <a:solidFill>
            <a:srgbClr val="2D3033"/>
          </a:solidFill>
          <a:ln/>
        </p:spPr>
        <p:txBody>
          <a:bodyPr/>
          <a:lstStyle/>
          <a:p>
            <a:endParaRPr lang="es-AR"/>
          </a:p>
        </p:txBody>
      </p:sp>
      <p:sp>
        <p:nvSpPr>
          <p:cNvPr id="9" name="Text 6"/>
          <p:cNvSpPr/>
          <p:nvPr/>
        </p:nvSpPr>
        <p:spPr>
          <a:xfrm>
            <a:off x="2490549" y="2228255"/>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0" name="Text 7"/>
          <p:cNvSpPr/>
          <p:nvPr/>
        </p:nvSpPr>
        <p:spPr>
          <a:xfrm>
            <a:off x="5832634" y="2228255"/>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1" name="Text 8"/>
          <p:cNvSpPr/>
          <p:nvPr/>
        </p:nvSpPr>
        <p:spPr>
          <a:xfrm>
            <a:off x="9170908" y="2228255"/>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2" name="Text 9"/>
          <p:cNvSpPr/>
          <p:nvPr/>
        </p:nvSpPr>
        <p:spPr>
          <a:xfrm>
            <a:off x="2490549" y="2756892"/>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3" name="Text 10"/>
          <p:cNvSpPr/>
          <p:nvPr/>
        </p:nvSpPr>
        <p:spPr>
          <a:xfrm>
            <a:off x="5832634" y="2756892"/>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4" name="Text 11"/>
          <p:cNvSpPr/>
          <p:nvPr/>
        </p:nvSpPr>
        <p:spPr>
          <a:xfrm>
            <a:off x="9170908" y="2756892"/>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5" name="Shape 12"/>
          <p:cNvSpPr/>
          <p:nvPr/>
        </p:nvSpPr>
        <p:spPr>
          <a:xfrm>
            <a:off x="2306598" y="3167896"/>
            <a:ext cx="10016133" cy="528638"/>
          </a:xfrm>
          <a:prstGeom prst="rect">
            <a:avLst/>
          </a:prstGeom>
          <a:solidFill>
            <a:srgbClr val="2D3033"/>
          </a:solidFill>
          <a:ln/>
        </p:spPr>
        <p:txBody>
          <a:bodyPr/>
          <a:lstStyle/>
          <a:p>
            <a:endParaRPr lang="es-AR"/>
          </a:p>
        </p:txBody>
      </p:sp>
      <p:sp>
        <p:nvSpPr>
          <p:cNvPr id="16" name="Text 13"/>
          <p:cNvSpPr/>
          <p:nvPr/>
        </p:nvSpPr>
        <p:spPr>
          <a:xfrm>
            <a:off x="2490549" y="3285530"/>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7" name="Text 14"/>
          <p:cNvSpPr/>
          <p:nvPr/>
        </p:nvSpPr>
        <p:spPr>
          <a:xfrm>
            <a:off x="5832634" y="3285530"/>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18" name="Text 15"/>
          <p:cNvSpPr/>
          <p:nvPr/>
        </p:nvSpPr>
        <p:spPr>
          <a:xfrm>
            <a:off x="9170908" y="3285530"/>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19" name="Text 16"/>
          <p:cNvSpPr/>
          <p:nvPr/>
        </p:nvSpPr>
        <p:spPr>
          <a:xfrm>
            <a:off x="2490549" y="3814167"/>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20" name="Text 17"/>
          <p:cNvSpPr/>
          <p:nvPr/>
        </p:nvSpPr>
        <p:spPr>
          <a:xfrm>
            <a:off x="5832634" y="3814167"/>
            <a:ext cx="296394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1</a:t>
            </a:r>
            <a:endParaRPr lang="en-US" sz="1444" dirty="0"/>
          </a:p>
        </p:txBody>
      </p:sp>
      <p:sp>
        <p:nvSpPr>
          <p:cNvPr id="21" name="Text 18"/>
          <p:cNvSpPr/>
          <p:nvPr/>
        </p:nvSpPr>
        <p:spPr>
          <a:xfrm>
            <a:off x="9170908" y="3814167"/>
            <a:ext cx="2967752" cy="293370"/>
          </a:xfrm>
          <a:prstGeom prst="rect">
            <a:avLst/>
          </a:prstGeom>
          <a:noFill/>
          <a:ln/>
        </p:spPr>
        <p:txBody>
          <a:bodyPr wrap="non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0</a:t>
            </a:r>
            <a:endParaRPr lang="en-US" sz="1444" dirty="0"/>
          </a:p>
        </p:txBody>
      </p:sp>
      <p:sp>
        <p:nvSpPr>
          <p:cNvPr id="22" name="Text 19"/>
          <p:cNvSpPr/>
          <p:nvPr/>
        </p:nvSpPr>
        <p:spPr>
          <a:xfrm>
            <a:off x="2306598" y="4431387"/>
            <a:ext cx="10017204" cy="58674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La compuerta XOR produce una salida de 1 (verdadero) cuando las entradas son diferentes, y una salida de 0 (falsa) cuando las entradas son iguales. La operación XOR se representa mediante el símbolo "⊕" o el operador "^".</a:t>
            </a:r>
            <a:endParaRPr lang="en-US" sz="1444" dirty="0"/>
          </a:p>
        </p:txBody>
      </p:sp>
      <p:sp>
        <p:nvSpPr>
          <p:cNvPr id="23" name="Shape 20"/>
          <p:cNvSpPr/>
          <p:nvPr/>
        </p:nvSpPr>
        <p:spPr>
          <a:xfrm>
            <a:off x="2306598" y="5430560"/>
            <a:ext cx="412552" cy="412552"/>
          </a:xfrm>
          <a:prstGeom prst="roundRect">
            <a:avLst>
              <a:gd name="adj" fmla="val 13335"/>
            </a:avLst>
          </a:prstGeom>
          <a:solidFill>
            <a:srgbClr val="2D3033"/>
          </a:solidFill>
          <a:ln/>
        </p:spPr>
        <p:txBody>
          <a:bodyPr/>
          <a:lstStyle/>
          <a:p>
            <a:endParaRPr lang="es-AR"/>
          </a:p>
        </p:txBody>
      </p:sp>
      <p:sp>
        <p:nvSpPr>
          <p:cNvPr id="24" name="Text 21"/>
          <p:cNvSpPr/>
          <p:nvPr/>
        </p:nvSpPr>
        <p:spPr>
          <a:xfrm>
            <a:off x="2465427" y="5499259"/>
            <a:ext cx="94893"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1</a:t>
            </a:r>
            <a:endParaRPr lang="en-US" sz="2166" dirty="0"/>
          </a:p>
        </p:txBody>
      </p:sp>
      <p:sp>
        <p:nvSpPr>
          <p:cNvPr id="25" name="Text 22"/>
          <p:cNvSpPr/>
          <p:nvPr/>
        </p:nvSpPr>
        <p:spPr>
          <a:xfrm>
            <a:off x="2902506" y="5430560"/>
            <a:ext cx="2292191" cy="286464"/>
          </a:xfrm>
          <a:prstGeom prst="rect">
            <a:avLst/>
          </a:prstGeom>
          <a:noFill/>
          <a:ln/>
        </p:spPr>
        <p:txBody>
          <a:bodyPr wrap="non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Ejemplo en Circuito</a:t>
            </a:r>
            <a:endParaRPr lang="en-US" sz="1805" dirty="0"/>
          </a:p>
        </p:txBody>
      </p:sp>
      <p:sp>
        <p:nvSpPr>
          <p:cNvPr id="26" name="Text 23"/>
          <p:cNvSpPr/>
          <p:nvPr/>
        </p:nvSpPr>
        <p:spPr>
          <a:xfrm>
            <a:off x="2902506" y="5827038"/>
            <a:ext cx="2620923" cy="176022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Imagina un circuito con dos interruptores conectados en un circuito exclusivo. La bombilla se encenderá si solo uno de los interruptores está cerrado.</a:t>
            </a:r>
            <a:endParaRPr lang="en-US" sz="1444" dirty="0"/>
          </a:p>
        </p:txBody>
      </p:sp>
      <p:sp>
        <p:nvSpPr>
          <p:cNvPr id="27" name="Shape 24"/>
          <p:cNvSpPr/>
          <p:nvPr/>
        </p:nvSpPr>
        <p:spPr>
          <a:xfrm>
            <a:off x="5706785" y="5430560"/>
            <a:ext cx="412552" cy="412552"/>
          </a:xfrm>
          <a:prstGeom prst="roundRect">
            <a:avLst>
              <a:gd name="adj" fmla="val 13335"/>
            </a:avLst>
          </a:prstGeom>
          <a:solidFill>
            <a:srgbClr val="2D3033"/>
          </a:solidFill>
          <a:ln/>
        </p:spPr>
        <p:txBody>
          <a:bodyPr/>
          <a:lstStyle/>
          <a:p>
            <a:endParaRPr lang="es-AR"/>
          </a:p>
        </p:txBody>
      </p:sp>
      <p:sp>
        <p:nvSpPr>
          <p:cNvPr id="28" name="Text 25"/>
          <p:cNvSpPr/>
          <p:nvPr/>
        </p:nvSpPr>
        <p:spPr>
          <a:xfrm>
            <a:off x="5828705" y="5499259"/>
            <a:ext cx="168593"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2</a:t>
            </a:r>
            <a:endParaRPr lang="en-US" sz="2166" dirty="0"/>
          </a:p>
        </p:txBody>
      </p:sp>
      <p:sp>
        <p:nvSpPr>
          <p:cNvPr id="29" name="Text 26"/>
          <p:cNvSpPr/>
          <p:nvPr/>
        </p:nvSpPr>
        <p:spPr>
          <a:xfrm>
            <a:off x="6302693" y="5430560"/>
            <a:ext cx="2620923" cy="859393"/>
          </a:xfrm>
          <a:prstGeom prst="rect">
            <a:avLst/>
          </a:prstGeom>
          <a:noFill/>
          <a:ln/>
        </p:spPr>
        <p:txBody>
          <a:bodyPr wrap="squar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Ejemplo en Ensamblador (EMU8086)</a:t>
            </a:r>
            <a:endParaRPr lang="en-US" sz="1805" dirty="0"/>
          </a:p>
        </p:txBody>
      </p:sp>
      <p:sp>
        <p:nvSpPr>
          <p:cNvPr id="30" name="Text 27"/>
          <p:cNvSpPr/>
          <p:nvPr/>
        </p:nvSpPr>
        <p:spPr>
          <a:xfrm>
            <a:off x="6302693" y="6399967"/>
            <a:ext cx="2620923" cy="1173480"/>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El siguiente código ensamblador realiza la operación XOR entre dos variables:</a:t>
            </a:r>
            <a:endParaRPr lang="en-US" sz="1444" dirty="0"/>
          </a:p>
        </p:txBody>
      </p:sp>
      <p:sp>
        <p:nvSpPr>
          <p:cNvPr id="31" name="Shape 28"/>
          <p:cNvSpPr/>
          <p:nvPr/>
        </p:nvSpPr>
        <p:spPr>
          <a:xfrm>
            <a:off x="9106972" y="5430560"/>
            <a:ext cx="412552" cy="412552"/>
          </a:xfrm>
          <a:prstGeom prst="roundRect">
            <a:avLst>
              <a:gd name="adj" fmla="val 13335"/>
            </a:avLst>
          </a:prstGeom>
          <a:solidFill>
            <a:srgbClr val="2D3033"/>
          </a:solidFill>
          <a:ln/>
        </p:spPr>
        <p:txBody>
          <a:bodyPr/>
          <a:lstStyle/>
          <a:p>
            <a:endParaRPr lang="es-AR"/>
          </a:p>
        </p:txBody>
      </p:sp>
      <p:sp>
        <p:nvSpPr>
          <p:cNvPr id="32" name="Text 29"/>
          <p:cNvSpPr/>
          <p:nvPr/>
        </p:nvSpPr>
        <p:spPr>
          <a:xfrm>
            <a:off x="9227939" y="5499259"/>
            <a:ext cx="170497" cy="275034"/>
          </a:xfrm>
          <a:prstGeom prst="rect">
            <a:avLst/>
          </a:prstGeom>
          <a:noFill/>
          <a:ln/>
        </p:spPr>
        <p:txBody>
          <a:bodyPr wrap="none" rtlCol="0" anchor="t"/>
          <a:lstStyle/>
          <a:p>
            <a:pPr marL="0" indent="0" algn="ctr">
              <a:lnSpc>
                <a:spcPts val="2166"/>
              </a:lnSpc>
              <a:buNone/>
            </a:pPr>
            <a:r>
              <a:rPr lang="en-US" sz="2166" dirty="0">
                <a:solidFill>
                  <a:srgbClr val="AE8625"/>
                </a:solidFill>
                <a:latin typeface="Prata" pitchFamily="34" charset="0"/>
                <a:ea typeface="Prata" pitchFamily="34" charset="-122"/>
                <a:cs typeface="Prata" pitchFamily="34" charset="-120"/>
              </a:rPr>
              <a:t>3</a:t>
            </a:r>
            <a:endParaRPr lang="en-US" sz="2166" dirty="0"/>
          </a:p>
        </p:txBody>
      </p:sp>
      <p:sp>
        <p:nvSpPr>
          <p:cNvPr id="33" name="Text 30"/>
          <p:cNvSpPr/>
          <p:nvPr/>
        </p:nvSpPr>
        <p:spPr>
          <a:xfrm>
            <a:off x="9702879" y="5430560"/>
            <a:ext cx="2329339" cy="286464"/>
          </a:xfrm>
          <a:prstGeom prst="rect">
            <a:avLst/>
          </a:prstGeom>
          <a:noFill/>
          <a:ln/>
        </p:spPr>
        <p:txBody>
          <a:bodyPr wrap="none" rtlCol="0" anchor="t"/>
          <a:lstStyle/>
          <a:p>
            <a:pPr marL="0" indent="0">
              <a:lnSpc>
                <a:spcPts val="2256"/>
              </a:lnSpc>
              <a:buNone/>
            </a:pPr>
            <a:r>
              <a:rPr lang="en-US" sz="1805" dirty="0">
                <a:solidFill>
                  <a:srgbClr val="AE8625"/>
                </a:solidFill>
                <a:latin typeface="Prata" pitchFamily="34" charset="0"/>
                <a:ea typeface="Prata" pitchFamily="34" charset="-122"/>
                <a:cs typeface="Prata" pitchFamily="34" charset="-120"/>
              </a:rPr>
              <a:t>Código Ensamblador</a:t>
            </a:r>
            <a:endParaRPr lang="en-US" sz="1805" dirty="0"/>
          </a:p>
        </p:txBody>
      </p:sp>
      <p:sp>
        <p:nvSpPr>
          <p:cNvPr id="34" name="Text 31"/>
          <p:cNvSpPr/>
          <p:nvPr/>
        </p:nvSpPr>
        <p:spPr>
          <a:xfrm>
            <a:off x="9702879" y="5827037"/>
            <a:ext cx="4662826" cy="2029583"/>
          </a:xfrm>
          <a:prstGeom prst="rect">
            <a:avLst/>
          </a:prstGeom>
          <a:noFill/>
          <a:ln/>
        </p:spPr>
        <p:txBody>
          <a:bodyPr wrap="square" rtlCol="0" anchor="t"/>
          <a:lstStyle/>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org 100h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mov al, 0 ; A = 0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mov bl, 1 ; B = 1 </a:t>
            </a:r>
          </a:p>
          <a:p>
            <a:pPr marL="0" indent="0">
              <a:lnSpc>
                <a:spcPts val="2310"/>
              </a:lnSpc>
              <a:buNone/>
            </a:pPr>
            <a:r>
              <a:rPr lang="en-US" sz="1444" dirty="0" err="1">
                <a:solidFill>
                  <a:srgbClr val="CFCBBF"/>
                </a:solidFill>
                <a:latin typeface="Raleway" pitchFamily="34" charset="0"/>
                <a:ea typeface="Raleway" pitchFamily="34" charset="-122"/>
                <a:cs typeface="Raleway" pitchFamily="34" charset="-120"/>
              </a:rPr>
              <a:t>xor</a:t>
            </a:r>
            <a:r>
              <a:rPr lang="en-US" sz="1444" dirty="0">
                <a:solidFill>
                  <a:srgbClr val="CFCBBF"/>
                </a:solidFill>
                <a:latin typeface="Raleway" pitchFamily="34" charset="0"/>
                <a:ea typeface="Raleway" pitchFamily="34" charset="-122"/>
                <a:cs typeface="Raleway" pitchFamily="34" charset="-120"/>
              </a:rPr>
              <a:t> al, bl ; AL = AL XOR BL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 El valor de AL ahora es 1 </a:t>
            </a:r>
          </a:p>
          <a:p>
            <a:pPr marL="0" indent="0">
              <a:lnSpc>
                <a:spcPts val="2310"/>
              </a:lnSpc>
              <a:buNone/>
            </a:pPr>
            <a:r>
              <a:rPr lang="en-US" sz="1444" dirty="0">
                <a:solidFill>
                  <a:srgbClr val="CFCBBF"/>
                </a:solidFill>
                <a:latin typeface="Raleway" pitchFamily="34" charset="0"/>
                <a:ea typeface="Raleway" pitchFamily="34" charset="-122"/>
                <a:cs typeface="Raleway" pitchFamily="34" charset="-120"/>
              </a:rPr>
              <a:t>int 20h</a:t>
            </a:r>
            <a:endParaRPr lang="en-US" sz="14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sp>
        <p:nvSpPr>
          <p:cNvPr id="4" name="Text 1"/>
          <p:cNvSpPr/>
          <p:nvPr/>
        </p:nvSpPr>
        <p:spPr>
          <a:xfrm>
            <a:off x="2479477" y="619244"/>
            <a:ext cx="4426268" cy="553283"/>
          </a:xfrm>
          <a:prstGeom prst="rect">
            <a:avLst/>
          </a:prstGeom>
          <a:noFill/>
          <a:ln/>
        </p:spPr>
        <p:txBody>
          <a:bodyPr wrap="none" rtlCol="0" anchor="t"/>
          <a:lstStyle/>
          <a:p>
            <a:pPr marL="0" indent="0">
              <a:lnSpc>
                <a:spcPts val="4357"/>
              </a:lnSpc>
              <a:buNone/>
            </a:pPr>
            <a:r>
              <a:rPr lang="en-US" sz="3485" dirty="0">
                <a:solidFill>
                  <a:srgbClr val="AE8625"/>
                </a:solidFill>
                <a:latin typeface="Prata" pitchFamily="34" charset="0"/>
                <a:ea typeface="Prata" pitchFamily="34" charset="-122"/>
                <a:cs typeface="Prata" pitchFamily="34" charset="-120"/>
              </a:rPr>
              <a:t>Compuerta XNOR</a:t>
            </a:r>
            <a:endParaRPr lang="en-US" sz="3485" dirty="0"/>
          </a:p>
        </p:txBody>
      </p:sp>
      <p:sp>
        <p:nvSpPr>
          <p:cNvPr id="5" name="Text 2"/>
          <p:cNvSpPr/>
          <p:nvPr/>
        </p:nvSpPr>
        <p:spPr>
          <a:xfrm>
            <a:off x="2657118" y="1640443"/>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A</a:t>
            </a:r>
            <a:endParaRPr lang="en-US" sz="1394" dirty="0"/>
          </a:p>
        </p:txBody>
      </p:sp>
      <p:sp>
        <p:nvSpPr>
          <p:cNvPr id="6" name="Text 3"/>
          <p:cNvSpPr/>
          <p:nvPr/>
        </p:nvSpPr>
        <p:spPr>
          <a:xfrm>
            <a:off x="5883950" y="1640443"/>
            <a:ext cx="286131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B</a:t>
            </a:r>
            <a:endParaRPr lang="en-US" sz="1394" dirty="0"/>
          </a:p>
        </p:txBody>
      </p:sp>
      <p:sp>
        <p:nvSpPr>
          <p:cNvPr id="7" name="Text 4"/>
          <p:cNvSpPr/>
          <p:nvPr/>
        </p:nvSpPr>
        <p:spPr>
          <a:xfrm>
            <a:off x="9106972" y="1640443"/>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A XNOR B</a:t>
            </a:r>
            <a:endParaRPr lang="en-US" sz="1394" dirty="0"/>
          </a:p>
        </p:txBody>
      </p:sp>
      <p:sp>
        <p:nvSpPr>
          <p:cNvPr id="8" name="Shape 5"/>
          <p:cNvSpPr/>
          <p:nvPr/>
        </p:nvSpPr>
        <p:spPr>
          <a:xfrm>
            <a:off x="2479477" y="2037517"/>
            <a:ext cx="9670256" cy="510897"/>
          </a:xfrm>
          <a:prstGeom prst="rect">
            <a:avLst/>
          </a:prstGeom>
          <a:solidFill>
            <a:srgbClr val="2D3033"/>
          </a:solidFill>
          <a:ln/>
        </p:spPr>
        <p:txBody>
          <a:bodyPr/>
          <a:lstStyle/>
          <a:p>
            <a:endParaRPr lang="es-AR"/>
          </a:p>
        </p:txBody>
      </p:sp>
      <p:sp>
        <p:nvSpPr>
          <p:cNvPr id="9" name="Text 6"/>
          <p:cNvSpPr/>
          <p:nvPr/>
        </p:nvSpPr>
        <p:spPr>
          <a:xfrm>
            <a:off x="2657118" y="2151340"/>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0" name="Text 7"/>
          <p:cNvSpPr/>
          <p:nvPr/>
        </p:nvSpPr>
        <p:spPr>
          <a:xfrm>
            <a:off x="5883950" y="2151340"/>
            <a:ext cx="286131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1" name="Text 8"/>
          <p:cNvSpPr/>
          <p:nvPr/>
        </p:nvSpPr>
        <p:spPr>
          <a:xfrm>
            <a:off x="9106972" y="2151340"/>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12" name="Text 9"/>
          <p:cNvSpPr/>
          <p:nvPr/>
        </p:nvSpPr>
        <p:spPr>
          <a:xfrm>
            <a:off x="2657118" y="2662238"/>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3" name="Text 10"/>
          <p:cNvSpPr/>
          <p:nvPr/>
        </p:nvSpPr>
        <p:spPr>
          <a:xfrm>
            <a:off x="5883950" y="2662238"/>
            <a:ext cx="286131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14" name="Text 11"/>
          <p:cNvSpPr/>
          <p:nvPr/>
        </p:nvSpPr>
        <p:spPr>
          <a:xfrm>
            <a:off x="9106972" y="2662238"/>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5" name="Shape 12"/>
          <p:cNvSpPr/>
          <p:nvPr/>
        </p:nvSpPr>
        <p:spPr>
          <a:xfrm>
            <a:off x="2479477" y="3059311"/>
            <a:ext cx="9670256" cy="510897"/>
          </a:xfrm>
          <a:prstGeom prst="rect">
            <a:avLst/>
          </a:prstGeom>
          <a:solidFill>
            <a:srgbClr val="2D3033"/>
          </a:solidFill>
          <a:ln/>
        </p:spPr>
        <p:txBody>
          <a:bodyPr/>
          <a:lstStyle/>
          <a:p>
            <a:endParaRPr lang="es-AR"/>
          </a:p>
        </p:txBody>
      </p:sp>
      <p:sp>
        <p:nvSpPr>
          <p:cNvPr id="16" name="Text 13"/>
          <p:cNvSpPr/>
          <p:nvPr/>
        </p:nvSpPr>
        <p:spPr>
          <a:xfrm>
            <a:off x="2657118" y="3173135"/>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17" name="Text 14"/>
          <p:cNvSpPr/>
          <p:nvPr/>
        </p:nvSpPr>
        <p:spPr>
          <a:xfrm>
            <a:off x="5883950" y="3173135"/>
            <a:ext cx="286131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8" name="Text 15"/>
          <p:cNvSpPr/>
          <p:nvPr/>
        </p:nvSpPr>
        <p:spPr>
          <a:xfrm>
            <a:off x="9106972" y="3173135"/>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0</a:t>
            </a:r>
            <a:endParaRPr lang="en-US" sz="1394" dirty="0"/>
          </a:p>
        </p:txBody>
      </p:sp>
      <p:sp>
        <p:nvSpPr>
          <p:cNvPr id="19" name="Text 16"/>
          <p:cNvSpPr/>
          <p:nvPr/>
        </p:nvSpPr>
        <p:spPr>
          <a:xfrm>
            <a:off x="2657118" y="3684032"/>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20" name="Text 17"/>
          <p:cNvSpPr/>
          <p:nvPr/>
        </p:nvSpPr>
        <p:spPr>
          <a:xfrm>
            <a:off x="5883950" y="3684032"/>
            <a:ext cx="286131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21" name="Text 18"/>
          <p:cNvSpPr/>
          <p:nvPr/>
        </p:nvSpPr>
        <p:spPr>
          <a:xfrm>
            <a:off x="9106972" y="3684032"/>
            <a:ext cx="2865120" cy="283250"/>
          </a:xfrm>
          <a:prstGeom prst="rect">
            <a:avLst/>
          </a:prstGeom>
          <a:noFill/>
          <a:ln/>
        </p:spPr>
        <p:txBody>
          <a:bodyPr wrap="non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1</a:t>
            </a:r>
            <a:endParaRPr lang="en-US" sz="1394" dirty="0"/>
          </a:p>
        </p:txBody>
      </p:sp>
      <p:sp>
        <p:nvSpPr>
          <p:cNvPr id="22" name="Text 19"/>
          <p:cNvSpPr/>
          <p:nvPr/>
        </p:nvSpPr>
        <p:spPr>
          <a:xfrm>
            <a:off x="2479477" y="4280178"/>
            <a:ext cx="9671328" cy="849749"/>
          </a:xfrm>
          <a:prstGeom prst="rect">
            <a:avLst/>
          </a:prstGeom>
          <a:noFill/>
          <a:ln/>
        </p:spPr>
        <p:txBody>
          <a:bodyPr wrap="squar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La compuerta XNOR, también llamada compuerta de equivalencia, produce una salida de 1 (verdadero) cuando las entradas son iguales, y una salida de 0 (falsa) cuando las entradas son diferentes. La operación XNOR se puede obtener combinando las operaciones XOR y NOT.</a:t>
            </a:r>
            <a:endParaRPr lang="en-US" sz="1394" dirty="0"/>
          </a:p>
        </p:txBody>
      </p:sp>
      <p:sp>
        <p:nvSpPr>
          <p:cNvPr id="23" name="Shape 20"/>
          <p:cNvSpPr/>
          <p:nvPr/>
        </p:nvSpPr>
        <p:spPr>
          <a:xfrm>
            <a:off x="2479477" y="5528072"/>
            <a:ext cx="398264" cy="398264"/>
          </a:xfrm>
          <a:prstGeom prst="roundRect">
            <a:avLst>
              <a:gd name="adj" fmla="val 13337"/>
            </a:avLst>
          </a:prstGeom>
          <a:solidFill>
            <a:srgbClr val="2D3033"/>
          </a:solidFill>
          <a:ln/>
        </p:spPr>
        <p:txBody>
          <a:bodyPr/>
          <a:lstStyle/>
          <a:p>
            <a:endParaRPr lang="es-AR"/>
          </a:p>
        </p:txBody>
      </p:sp>
      <p:sp>
        <p:nvSpPr>
          <p:cNvPr id="24" name="Text 21"/>
          <p:cNvSpPr/>
          <p:nvPr/>
        </p:nvSpPr>
        <p:spPr>
          <a:xfrm>
            <a:off x="2632710" y="5594390"/>
            <a:ext cx="91678" cy="265628"/>
          </a:xfrm>
          <a:prstGeom prst="rect">
            <a:avLst/>
          </a:prstGeom>
          <a:noFill/>
          <a:ln/>
        </p:spPr>
        <p:txBody>
          <a:bodyPr wrap="none" rtlCol="0" anchor="t"/>
          <a:lstStyle/>
          <a:p>
            <a:pPr marL="0" indent="0" algn="ctr">
              <a:lnSpc>
                <a:spcPts val="2091"/>
              </a:lnSpc>
              <a:buNone/>
            </a:pPr>
            <a:r>
              <a:rPr lang="en-US" sz="2091" dirty="0">
                <a:solidFill>
                  <a:srgbClr val="AE8625"/>
                </a:solidFill>
                <a:latin typeface="Prata" pitchFamily="34" charset="0"/>
                <a:ea typeface="Prata" pitchFamily="34" charset="-122"/>
                <a:cs typeface="Prata" pitchFamily="34" charset="-120"/>
              </a:rPr>
              <a:t>1</a:t>
            </a:r>
            <a:endParaRPr lang="en-US" sz="2091" dirty="0"/>
          </a:p>
        </p:txBody>
      </p:sp>
      <p:sp>
        <p:nvSpPr>
          <p:cNvPr id="25" name="Text 22"/>
          <p:cNvSpPr/>
          <p:nvPr/>
        </p:nvSpPr>
        <p:spPr>
          <a:xfrm>
            <a:off x="3054787" y="5528072"/>
            <a:ext cx="2213134" cy="276582"/>
          </a:xfrm>
          <a:prstGeom prst="rect">
            <a:avLst/>
          </a:prstGeom>
          <a:noFill/>
          <a:ln/>
        </p:spPr>
        <p:txBody>
          <a:bodyPr wrap="none" rtlCol="0" anchor="t"/>
          <a:lstStyle/>
          <a:p>
            <a:pPr marL="0" indent="0">
              <a:lnSpc>
                <a:spcPts val="2178"/>
              </a:lnSpc>
              <a:buNone/>
            </a:pPr>
            <a:r>
              <a:rPr lang="en-US" sz="1743" dirty="0">
                <a:solidFill>
                  <a:srgbClr val="AE8625"/>
                </a:solidFill>
                <a:latin typeface="Prata" pitchFamily="34" charset="0"/>
                <a:ea typeface="Prata" pitchFamily="34" charset="-122"/>
                <a:cs typeface="Prata" pitchFamily="34" charset="-120"/>
              </a:rPr>
              <a:t>Ejemplo en Circuito</a:t>
            </a:r>
            <a:endParaRPr lang="en-US" sz="1743" dirty="0"/>
          </a:p>
        </p:txBody>
      </p:sp>
      <p:sp>
        <p:nvSpPr>
          <p:cNvPr id="26" name="Text 23"/>
          <p:cNvSpPr/>
          <p:nvPr/>
        </p:nvSpPr>
        <p:spPr>
          <a:xfrm>
            <a:off x="3054787" y="5910858"/>
            <a:ext cx="2530435" cy="1699498"/>
          </a:xfrm>
          <a:prstGeom prst="rect">
            <a:avLst/>
          </a:prstGeom>
          <a:noFill/>
          <a:ln/>
        </p:spPr>
        <p:txBody>
          <a:bodyPr wrap="squar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Imagina un circuito con dos interruptores conectados en un circuito exclusivo invertido. La bombilla se encenderá si ambos interruptores están en la misma posición.</a:t>
            </a:r>
            <a:endParaRPr lang="en-US" sz="1394" dirty="0"/>
          </a:p>
        </p:txBody>
      </p:sp>
      <p:sp>
        <p:nvSpPr>
          <p:cNvPr id="27" name="Shape 24"/>
          <p:cNvSpPr/>
          <p:nvPr/>
        </p:nvSpPr>
        <p:spPr>
          <a:xfrm>
            <a:off x="5762268" y="5528072"/>
            <a:ext cx="398264" cy="398264"/>
          </a:xfrm>
          <a:prstGeom prst="roundRect">
            <a:avLst>
              <a:gd name="adj" fmla="val 13337"/>
            </a:avLst>
          </a:prstGeom>
          <a:solidFill>
            <a:srgbClr val="2D3033"/>
          </a:solidFill>
          <a:ln/>
        </p:spPr>
        <p:txBody>
          <a:bodyPr/>
          <a:lstStyle/>
          <a:p>
            <a:endParaRPr lang="es-AR"/>
          </a:p>
        </p:txBody>
      </p:sp>
      <p:sp>
        <p:nvSpPr>
          <p:cNvPr id="28" name="Text 25"/>
          <p:cNvSpPr/>
          <p:nvPr/>
        </p:nvSpPr>
        <p:spPr>
          <a:xfrm>
            <a:off x="5880021" y="5594390"/>
            <a:ext cx="162758" cy="265628"/>
          </a:xfrm>
          <a:prstGeom prst="rect">
            <a:avLst/>
          </a:prstGeom>
          <a:noFill/>
          <a:ln/>
        </p:spPr>
        <p:txBody>
          <a:bodyPr wrap="none" rtlCol="0" anchor="t"/>
          <a:lstStyle/>
          <a:p>
            <a:pPr marL="0" indent="0" algn="ctr">
              <a:lnSpc>
                <a:spcPts val="2091"/>
              </a:lnSpc>
              <a:buNone/>
            </a:pPr>
            <a:r>
              <a:rPr lang="en-US" sz="2091" dirty="0">
                <a:solidFill>
                  <a:srgbClr val="AE8625"/>
                </a:solidFill>
                <a:latin typeface="Prata" pitchFamily="34" charset="0"/>
                <a:ea typeface="Prata" pitchFamily="34" charset="-122"/>
                <a:cs typeface="Prata" pitchFamily="34" charset="-120"/>
              </a:rPr>
              <a:t>2</a:t>
            </a:r>
            <a:endParaRPr lang="en-US" sz="2091" dirty="0"/>
          </a:p>
        </p:txBody>
      </p:sp>
      <p:sp>
        <p:nvSpPr>
          <p:cNvPr id="29" name="Text 26"/>
          <p:cNvSpPr/>
          <p:nvPr/>
        </p:nvSpPr>
        <p:spPr>
          <a:xfrm>
            <a:off x="6337578" y="5528072"/>
            <a:ext cx="2530435" cy="829747"/>
          </a:xfrm>
          <a:prstGeom prst="rect">
            <a:avLst/>
          </a:prstGeom>
          <a:noFill/>
          <a:ln/>
        </p:spPr>
        <p:txBody>
          <a:bodyPr wrap="square" rtlCol="0" anchor="t"/>
          <a:lstStyle/>
          <a:p>
            <a:pPr marL="0" indent="0">
              <a:lnSpc>
                <a:spcPts val="2178"/>
              </a:lnSpc>
              <a:buNone/>
            </a:pPr>
            <a:r>
              <a:rPr lang="en-US" sz="1743" dirty="0">
                <a:solidFill>
                  <a:srgbClr val="AE8625"/>
                </a:solidFill>
                <a:latin typeface="Prata" pitchFamily="34" charset="0"/>
                <a:ea typeface="Prata" pitchFamily="34" charset="-122"/>
                <a:cs typeface="Prata" pitchFamily="34" charset="-120"/>
              </a:rPr>
              <a:t>Ejemplo en Ensamblador (EMU8086)</a:t>
            </a:r>
            <a:endParaRPr lang="en-US" sz="1743" dirty="0"/>
          </a:p>
        </p:txBody>
      </p:sp>
      <p:sp>
        <p:nvSpPr>
          <p:cNvPr id="30" name="Text 27"/>
          <p:cNvSpPr/>
          <p:nvPr/>
        </p:nvSpPr>
        <p:spPr>
          <a:xfrm>
            <a:off x="6337578" y="6464022"/>
            <a:ext cx="2530435" cy="1132999"/>
          </a:xfrm>
          <a:prstGeom prst="rect">
            <a:avLst/>
          </a:prstGeom>
          <a:noFill/>
          <a:ln/>
        </p:spPr>
        <p:txBody>
          <a:bodyPr wrap="square" rtlCol="0" anchor="t"/>
          <a:lstStyle/>
          <a:p>
            <a:pPr marL="0" indent="0">
              <a:lnSpc>
                <a:spcPts val="2231"/>
              </a:lnSpc>
              <a:buNone/>
            </a:pPr>
            <a:r>
              <a:rPr lang="en-US" sz="1394" dirty="0">
                <a:solidFill>
                  <a:srgbClr val="CFCBBF"/>
                </a:solidFill>
                <a:latin typeface="Raleway" pitchFamily="34" charset="0"/>
                <a:ea typeface="Raleway" pitchFamily="34" charset="-122"/>
                <a:cs typeface="Raleway" pitchFamily="34" charset="-120"/>
              </a:rPr>
              <a:t>El siguiente código ensamblador realiza la operación XNOR entre dos variables:</a:t>
            </a:r>
            <a:endParaRPr lang="en-US" sz="1394" dirty="0"/>
          </a:p>
        </p:txBody>
      </p:sp>
      <p:sp>
        <p:nvSpPr>
          <p:cNvPr id="31" name="Shape 28"/>
          <p:cNvSpPr/>
          <p:nvPr/>
        </p:nvSpPr>
        <p:spPr>
          <a:xfrm>
            <a:off x="9045059" y="5528072"/>
            <a:ext cx="398264" cy="398264"/>
          </a:xfrm>
          <a:prstGeom prst="roundRect">
            <a:avLst>
              <a:gd name="adj" fmla="val 13337"/>
            </a:avLst>
          </a:prstGeom>
          <a:solidFill>
            <a:srgbClr val="2D3033"/>
          </a:solidFill>
          <a:ln/>
        </p:spPr>
        <p:txBody>
          <a:bodyPr/>
          <a:lstStyle/>
          <a:p>
            <a:endParaRPr lang="es-AR"/>
          </a:p>
        </p:txBody>
      </p:sp>
      <p:sp>
        <p:nvSpPr>
          <p:cNvPr id="32" name="Text 29"/>
          <p:cNvSpPr/>
          <p:nvPr/>
        </p:nvSpPr>
        <p:spPr>
          <a:xfrm>
            <a:off x="9161859" y="5594390"/>
            <a:ext cx="164663" cy="265628"/>
          </a:xfrm>
          <a:prstGeom prst="rect">
            <a:avLst/>
          </a:prstGeom>
          <a:noFill/>
          <a:ln/>
        </p:spPr>
        <p:txBody>
          <a:bodyPr wrap="none" rtlCol="0" anchor="t"/>
          <a:lstStyle/>
          <a:p>
            <a:pPr marL="0" indent="0" algn="ctr">
              <a:lnSpc>
                <a:spcPts val="2091"/>
              </a:lnSpc>
              <a:buNone/>
            </a:pPr>
            <a:r>
              <a:rPr lang="en-US" sz="2091" dirty="0">
                <a:solidFill>
                  <a:srgbClr val="AE8625"/>
                </a:solidFill>
                <a:latin typeface="Prata" pitchFamily="34" charset="0"/>
                <a:ea typeface="Prata" pitchFamily="34" charset="-122"/>
                <a:cs typeface="Prata" pitchFamily="34" charset="-120"/>
              </a:rPr>
              <a:t>3</a:t>
            </a:r>
            <a:endParaRPr lang="en-US" sz="2091" dirty="0"/>
          </a:p>
        </p:txBody>
      </p:sp>
      <p:sp>
        <p:nvSpPr>
          <p:cNvPr id="33" name="Text 30"/>
          <p:cNvSpPr/>
          <p:nvPr/>
        </p:nvSpPr>
        <p:spPr>
          <a:xfrm>
            <a:off x="9620369" y="5528072"/>
            <a:ext cx="2248257" cy="276582"/>
          </a:xfrm>
          <a:prstGeom prst="rect">
            <a:avLst/>
          </a:prstGeom>
          <a:noFill/>
          <a:ln/>
        </p:spPr>
        <p:txBody>
          <a:bodyPr wrap="none" rtlCol="0" anchor="t"/>
          <a:lstStyle/>
          <a:p>
            <a:pPr marL="0" indent="0">
              <a:lnSpc>
                <a:spcPts val="2178"/>
              </a:lnSpc>
              <a:buNone/>
            </a:pPr>
            <a:r>
              <a:rPr lang="en-US" sz="1743" dirty="0">
                <a:solidFill>
                  <a:srgbClr val="AE8625"/>
                </a:solidFill>
                <a:latin typeface="Prata" pitchFamily="34" charset="0"/>
                <a:ea typeface="Prata" pitchFamily="34" charset="-122"/>
                <a:cs typeface="Prata" pitchFamily="34" charset="-120"/>
              </a:rPr>
              <a:t>Código Ensamblador</a:t>
            </a:r>
            <a:endParaRPr lang="en-US" sz="1743" dirty="0"/>
          </a:p>
        </p:txBody>
      </p:sp>
      <p:sp>
        <p:nvSpPr>
          <p:cNvPr id="34" name="Text 31"/>
          <p:cNvSpPr/>
          <p:nvPr/>
        </p:nvSpPr>
        <p:spPr>
          <a:xfrm>
            <a:off x="9620369" y="5910857"/>
            <a:ext cx="4769399" cy="2174363"/>
          </a:xfrm>
          <a:prstGeom prst="rect">
            <a:avLst/>
          </a:prstGeom>
          <a:noFill/>
          <a:ln/>
        </p:spPr>
        <p:txBody>
          <a:bodyPr wrap="square" rtlCol="0" anchor="t"/>
          <a:lstStyle/>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org</a:t>
            </a:r>
            <a:r>
              <a:rPr lang="es-ES" sz="1394" dirty="0">
                <a:solidFill>
                  <a:srgbClr val="CFCBBF"/>
                </a:solidFill>
                <a:latin typeface="Raleway" pitchFamily="34" charset="0"/>
                <a:ea typeface="Raleway" pitchFamily="34" charset="-122"/>
                <a:cs typeface="Raleway" pitchFamily="34" charset="-120"/>
              </a:rPr>
              <a:t> 100h</a:t>
            </a:r>
          </a:p>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mov</a:t>
            </a:r>
            <a:r>
              <a:rPr lang="es-ES" sz="1394" dirty="0">
                <a:solidFill>
                  <a:srgbClr val="CFCBBF"/>
                </a:solidFill>
                <a:latin typeface="Raleway" pitchFamily="34" charset="0"/>
                <a:ea typeface="Raleway" pitchFamily="34" charset="-122"/>
                <a:cs typeface="Raleway" pitchFamily="34" charset="-120"/>
              </a:rPr>
              <a:t> al, 0  ; A = 0</a:t>
            </a:r>
          </a:p>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mov</a:t>
            </a:r>
            <a:r>
              <a:rPr lang="es-ES" sz="1394" dirty="0">
                <a:solidFill>
                  <a:srgbClr val="CFCBBF"/>
                </a:solidFill>
                <a:latin typeface="Raleway" pitchFamily="34" charset="0"/>
                <a:ea typeface="Raleway" pitchFamily="34" charset="-122"/>
                <a:cs typeface="Raleway" pitchFamily="34" charset="-120"/>
              </a:rPr>
              <a:t> </a:t>
            </a:r>
            <a:r>
              <a:rPr lang="es-ES" sz="1394" dirty="0" err="1">
                <a:solidFill>
                  <a:srgbClr val="CFCBBF"/>
                </a:solidFill>
                <a:latin typeface="Raleway" pitchFamily="34" charset="0"/>
                <a:ea typeface="Raleway" pitchFamily="34" charset="-122"/>
                <a:cs typeface="Raleway" pitchFamily="34" charset="-120"/>
              </a:rPr>
              <a:t>bl</a:t>
            </a:r>
            <a:r>
              <a:rPr lang="es-ES" sz="1394" dirty="0">
                <a:solidFill>
                  <a:srgbClr val="CFCBBF"/>
                </a:solidFill>
                <a:latin typeface="Raleway" pitchFamily="34" charset="0"/>
                <a:ea typeface="Raleway" pitchFamily="34" charset="-122"/>
                <a:cs typeface="Raleway" pitchFamily="34" charset="-120"/>
              </a:rPr>
              <a:t>, 1  ; B = 1</a:t>
            </a:r>
          </a:p>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xor</a:t>
            </a:r>
            <a:r>
              <a:rPr lang="es-ES" sz="1394" dirty="0">
                <a:solidFill>
                  <a:srgbClr val="CFCBBF"/>
                </a:solidFill>
                <a:latin typeface="Raleway" pitchFamily="34" charset="0"/>
                <a:ea typeface="Raleway" pitchFamily="34" charset="-122"/>
                <a:cs typeface="Raleway" pitchFamily="34" charset="-120"/>
              </a:rPr>
              <a:t> al, </a:t>
            </a:r>
            <a:r>
              <a:rPr lang="es-ES" sz="1394" dirty="0" err="1">
                <a:solidFill>
                  <a:srgbClr val="CFCBBF"/>
                </a:solidFill>
                <a:latin typeface="Raleway" pitchFamily="34" charset="0"/>
                <a:ea typeface="Raleway" pitchFamily="34" charset="-122"/>
                <a:cs typeface="Raleway" pitchFamily="34" charset="-120"/>
              </a:rPr>
              <a:t>bl</a:t>
            </a:r>
            <a:r>
              <a:rPr lang="es-ES" sz="1394" dirty="0">
                <a:solidFill>
                  <a:srgbClr val="CFCBBF"/>
                </a:solidFill>
                <a:latin typeface="Raleway" pitchFamily="34" charset="0"/>
                <a:ea typeface="Raleway" pitchFamily="34" charset="-122"/>
                <a:cs typeface="Raleway" pitchFamily="34" charset="-120"/>
              </a:rPr>
              <a:t> ; AL = AL XOR BL</a:t>
            </a:r>
          </a:p>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not</a:t>
            </a:r>
            <a:r>
              <a:rPr lang="es-ES" sz="1394" dirty="0">
                <a:solidFill>
                  <a:srgbClr val="CFCBBF"/>
                </a:solidFill>
                <a:latin typeface="Raleway" pitchFamily="34" charset="0"/>
                <a:ea typeface="Raleway" pitchFamily="34" charset="-122"/>
                <a:cs typeface="Raleway" pitchFamily="34" charset="-120"/>
              </a:rPr>
              <a:t> al     ; AL = NOT AL</a:t>
            </a:r>
          </a:p>
          <a:p>
            <a:pPr marL="0" indent="0">
              <a:lnSpc>
                <a:spcPts val="2231"/>
              </a:lnSpc>
              <a:buNone/>
            </a:pPr>
            <a:r>
              <a:rPr lang="es-ES" sz="1394" dirty="0">
                <a:solidFill>
                  <a:srgbClr val="CFCBBF"/>
                </a:solidFill>
                <a:latin typeface="Raleway" pitchFamily="34" charset="0"/>
                <a:ea typeface="Raleway" pitchFamily="34" charset="-122"/>
                <a:cs typeface="Raleway" pitchFamily="34" charset="-120"/>
              </a:rPr>
              <a:t>; El valor de AL ahora es 254 (0xFE)</a:t>
            </a:r>
          </a:p>
          <a:p>
            <a:pPr marL="0" indent="0">
              <a:lnSpc>
                <a:spcPts val="2231"/>
              </a:lnSpc>
              <a:buNone/>
            </a:pPr>
            <a:r>
              <a:rPr lang="es-ES" sz="1394" dirty="0" err="1">
                <a:solidFill>
                  <a:srgbClr val="CFCBBF"/>
                </a:solidFill>
                <a:latin typeface="Raleway" pitchFamily="34" charset="0"/>
                <a:ea typeface="Raleway" pitchFamily="34" charset="-122"/>
                <a:cs typeface="Raleway" pitchFamily="34" charset="-120"/>
              </a:rPr>
              <a:t>int</a:t>
            </a:r>
            <a:r>
              <a:rPr lang="es-ES" sz="1394" dirty="0">
                <a:solidFill>
                  <a:srgbClr val="CFCBBF"/>
                </a:solidFill>
                <a:latin typeface="Raleway" pitchFamily="34" charset="0"/>
                <a:ea typeface="Raleway" pitchFamily="34" charset="-122"/>
                <a:cs typeface="Raleway" pitchFamily="34" charset="-120"/>
              </a:rPr>
              <a:t> 20h</a:t>
            </a:r>
            <a:endParaRPr lang="en-US" sz="139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281368" y="1203484"/>
            <a:ext cx="6292334" cy="556855"/>
          </a:xfrm>
          <a:prstGeom prst="rect">
            <a:avLst/>
          </a:prstGeom>
          <a:noFill/>
          <a:ln/>
        </p:spPr>
        <p:txBody>
          <a:bodyPr wrap="none" rtlCol="0" anchor="t"/>
          <a:lstStyle/>
          <a:p>
            <a:pPr marL="0" indent="0">
              <a:lnSpc>
                <a:spcPts val="4386"/>
              </a:lnSpc>
              <a:buNone/>
            </a:pPr>
            <a:r>
              <a:rPr lang="en-US" sz="3509" dirty="0">
                <a:solidFill>
                  <a:srgbClr val="AE8625"/>
                </a:solidFill>
                <a:latin typeface="Prata" pitchFamily="34" charset="0"/>
                <a:ea typeface="Prata" pitchFamily="34" charset="-122"/>
                <a:cs typeface="Prata" pitchFamily="34" charset="-120"/>
              </a:rPr>
              <a:t>Combinación de Compuertas</a:t>
            </a:r>
            <a:endParaRPr lang="en-US" sz="3509" dirty="0"/>
          </a:p>
        </p:txBody>
      </p:sp>
      <p:sp>
        <p:nvSpPr>
          <p:cNvPr id="6" name="Text 2"/>
          <p:cNvSpPr/>
          <p:nvPr/>
        </p:nvSpPr>
        <p:spPr>
          <a:xfrm>
            <a:off x="4281368" y="2027634"/>
            <a:ext cx="9725263" cy="1140619"/>
          </a:xfrm>
          <a:prstGeom prst="rect">
            <a:avLst/>
          </a:prstGeom>
          <a:noFill/>
          <a:ln/>
        </p:spPr>
        <p:txBody>
          <a:bodyPr wrap="square" rtlCol="0" anchor="t"/>
          <a:lstStyle/>
          <a:p>
            <a:pPr marL="0" indent="0">
              <a:lnSpc>
                <a:spcPts val="2245"/>
              </a:lnSpc>
              <a:buNone/>
            </a:pPr>
            <a:r>
              <a:rPr lang="en-US" sz="1403" dirty="0">
                <a:solidFill>
                  <a:srgbClr val="CFCBBF"/>
                </a:solidFill>
                <a:latin typeface="Raleway" pitchFamily="34" charset="0"/>
                <a:ea typeface="Raleway" pitchFamily="34" charset="-122"/>
                <a:cs typeface="Raleway" pitchFamily="34" charset="-120"/>
              </a:rPr>
              <a:t>Las compuertas lógicas se pueden combinar para crear circuitos más complejos que realicen operaciones lógicas más sofisticadas. Por ejemplo, se pueden utilizar varias compuertas AND y OR para implementar funciones booleanas complejas. Los circuitos combinacionales utilizan compuertas lógicas para realizar operaciones basadas en las entradas actuales, sin memoria.</a:t>
            </a:r>
            <a:endParaRPr lang="en-US" sz="1403" dirty="0"/>
          </a:p>
        </p:txBody>
      </p:sp>
      <p:sp>
        <p:nvSpPr>
          <p:cNvPr id="7" name="Shape 3"/>
          <p:cNvSpPr/>
          <p:nvPr/>
        </p:nvSpPr>
        <p:spPr>
          <a:xfrm>
            <a:off x="4281368" y="3368754"/>
            <a:ext cx="4773573" cy="2060258"/>
          </a:xfrm>
          <a:prstGeom prst="roundRect">
            <a:avLst>
              <a:gd name="adj" fmla="val 2841"/>
            </a:avLst>
          </a:prstGeom>
          <a:solidFill>
            <a:srgbClr val="2D3033"/>
          </a:solidFill>
          <a:ln/>
        </p:spPr>
        <p:txBody>
          <a:bodyPr/>
          <a:lstStyle/>
          <a:p>
            <a:endParaRPr lang="es-AR"/>
          </a:p>
        </p:txBody>
      </p:sp>
      <p:sp>
        <p:nvSpPr>
          <p:cNvPr id="8" name="Text 4"/>
          <p:cNvSpPr/>
          <p:nvPr/>
        </p:nvSpPr>
        <p:spPr>
          <a:xfrm>
            <a:off x="4459486" y="3546872"/>
            <a:ext cx="3820239" cy="278368"/>
          </a:xfrm>
          <a:prstGeom prst="rect">
            <a:avLst/>
          </a:prstGeom>
          <a:noFill/>
          <a:ln/>
        </p:spPr>
        <p:txBody>
          <a:bodyPr wrap="none" rtlCol="0" anchor="t"/>
          <a:lstStyle/>
          <a:p>
            <a:pPr marL="0" indent="0">
              <a:lnSpc>
                <a:spcPts val="2193"/>
              </a:lnSpc>
              <a:buNone/>
            </a:pPr>
            <a:r>
              <a:rPr lang="en-US" sz="1754" dirty="0">
                <a:solidFill>
                  <a:srgbClr val="AE8625"/>
                </a:solidFill>
                <a:latin typeface="Prata" pitchFamily="34" charset="0"/>
                <a:ea typeface="Prata" pitchFamily="34" charset="-122"/>
                <a:cs typeface="Prata" pitchFamily="34" charset="-120"/>
              </a:rPr>
              <a:t>Ejemplo de Circuito Combinacional</a:t>
            </a:r>
            <a:endParaRPr lang="en-US" sz="1754" dirty="0"/>
          </a:p>
        </p:txBody>
      </p:sp>
      <p:sp>
        <p:nvSpPr>
          <p:cNvPr id="9" name="Text 5"/>
          <p:cNvSpPr/>
          <p:nvPr/>
        </p:nvSpPr>
        <p:spPr>
          <a:xfrm>
            <a:off x="4459486" y="3932158"/>
            <a:ext cx="4417338" cy="1140619"/>
          </a:xfrm>
          <a:prstGeom prst="rect">
            <a:avLst/>
          </a:prstGeom>
          <a:noFill/>
          <a:ln/>
        </p:spPr>
        <p:txBody>
          <a:bodyPr wrap="square" rtlCol="0" anchor="t"/>
          <a:lstStyle/>
          <a:p>
            <a:pPr marL="0" indent="0">
              <a:lnSpc>
                <a:spcPts val="2245"/>
              </a:lnSpc>
              <a:buNone/>
            </a:pPr>
            <a:r>
              <a:rPr lang="en-US" sz="1403" dirty="0">
                <a:solidFill>
                  <a:srgbClr val="CFCBBF"/>
                </a:solidFill>
                <a:latin typeface="Raleway" pitchFamily="34" charset="0"/>
                <a:ea typeface="Raleway" pitchFamily="34" charset="-122"/>
                <a:cs typeface="Raleway" pitchFamily="34" charset="-120"/>
              </a:rPr>
              <a:t>Imagina un circuito que controla una luz de acuerdo con dos interruptores. La luz se encenderá si ambos interruptores están cerrados o si solo uno de ellos está abierto.</a:t>
            </a:r>
            <a:endParaRPr lang="en-US" sz="1403" dirty="0"/>
          </a:p>
        </p:txBody>
      </p:sp>
      <p:sp>
        <p:nvSpPr>
          <p:cNvPr id="10" name="Shape 6"/>
          <p:cNvSpPr/>
          <p:nvPr/>
        </p:nvSpPr>
        <p:spPr>
          <a:xfrm>
            <a:off x="9233059" y="3368754"/>
            <a:ext cx="4879983" cy="2060258"/>
          </a:xfrm>
          <a:prstGeom prst="roundRect">
            <a:avLst>
              <a:gd name="adj" fmla="val 2841"/>
            </a:avLst>
          </a:prstGeom>
          <a:solidFill>
            <a:srgbClr val="2D3033"/>
          </a:solidFill>
          <a:ln/>
        </p:spPr>
        <p:txBody>
          <a:bodyPr/>
          <a:lstStyle/>
          <a:p>
            <a:endParaRPr lang="es-AR"/>
          </a:p>
        </p:txBody>
      </p:sp>
      <p:sp>
        <p:nvSpPr>
          <p:cNvPr id="11" name="Text 7"/>
          <p:cNvSpPr/>
          <p:nvPr/>
        </p:nvSpPr>
        <p:spPr>
          <a:xfrm>
            <a:off x="9411176" y="3546872"/>
            <a:ext cx="2227898" cy="278368"/>
          </a:xfrm>
          <a:prstGeom prst="rect">
            <a:avLst/>
          </a:prstGeom>
          <a:noFill/>
          <a:ln/>
        </p:spPr>
        <p:txBody>
          <a:bodyPr wrap="none" rtlCol="0" anchor="t"/>
          <a:lstStyle/>
          <a:p>
            <a:pPr marL="0" indent="0">
              <a:lnSpc>
                <a:spcPts val="2193"/>
              </a:lnSpc>
              <a:buNone/>
            </a:pPr>
            <a:r>
              <a:rPr lang="en-US" sz="1754" dirty="0">
                <a:solidFill>
                  <a:srgbClr val="AE8625"/>
                </a:solidFill>
                <a:latin typeface="Prata" pitchFamily="34" charset="0"/>
                <a:ea typeface="Prata" pitchFamily="34" charset="-122"/>
                <a:cs typeface="Prata" pitchFamily="34" charset="-120"/>
              </a:rPr>
              <a:t>Aplicación Práctica</a:t>
            </a:r>
            <a:endParaRPr lang="en-US" sz="1754" dirty="0"/>
          </a:p>
        </p:txBody>
      </p:sp>
      <p:sp>
        <p:nvSpPr>
          <p:cNvPr id="12" name="Text 8"/>
          <p:cNvSpPr/>
          <p:nvPr/>
        </p:nvSpPr>
        <p:spPr>
          <a:xfrm>
            <a:off x="9411176" y="3932158"/>
            <a:ext cx="4417338" cy="1140619"/>
          </a:xfrm>
          <a:prstGeom prst="rect">
            <a:avLst/>
          </a:prstGeom>
          <a:noFill/>
          <a:ln/>
        </p:spPr>
        <p:txBody>
          <a:bodyPr wrap="square" rtlCol="0" anchor="t"/>
          <a:lstStyle/>
          <a:p>
            <a:pPr marL="0" indent="0">
              <a:lnSpc>
                <a:spcPts val="2245"/>
              </a:lnSpc>
              <a:buNone/>
            </a:pPr>
            <a:r>
              <a:rPr lang="en-US" sz="1403" dirty="0">
                <a:solidFill>
                  <a:srgbClr val="CFCBBF"/>
                </a:solidFill>
                <a:latin typeface="Raleway" pitchFamily="34" charset="0"/>
                <a:ea typeface="Raleway" pitchFamily="34" charset="-122"/>
                <a:cs typeface="Raleway" pitchFamily="34" charset="-120"/>
              </a:rPr>
              <a:t>Un circuito combinacional puede usarse para controlar la velocidad de un motor, donde el circuito determina la salida del motor basándose en el valor de los sensores que miden la velocidad actual.</a:t>
            </a:r>
            <a:endParaRPr lang="en-US" sz="1403" dirty="0"/>
          </a:p>
        </p:txBody>
      </p:sp>
      <p:sp>
        <p:nvSpPr>
          <p:cNvPr id="13" name="Shape 9"/>
          <p:cNvSpPr/>
          <p:nvPr/>
        </p:nvSpPr>
        <p:spPr>
          <a:xfrm>
            <a:off x="4281368" y="5575446"/>
            <a:ext cx="9725263" cy="1596985"/>
          </a:xfrm>
          <a:prstGeom prst="roundRect">
            <a:avLst>
              <a:gd name="adj" fmla="val 3348"/>
            </a:avLst>
          </a:prstGeom>
          <a:solidFill>
            <a:srgbClr val="2D3033"/>
          </a:solidFill>
          <a:ln/>
        </p:spPr>
        <p:txBody>
          <a:bodyPr/>
          <a:lstStyle/>
          <a:p>
            <a:endParaRPr lang="es-AR"/>
          </a:p>
        </p:txBody>
      </p:sp>
      <p:sp>
        <p:nvSpPr>
          <p:cNvPr id="14" name="Text 10"/>
          <p:cNvSpPr/>
          <p:nvPr/>
        </p:nvSpPr>
        <p:spPr>
          <a:xfrm>
            <a:off x="4459486" y="5607129"/>
            <a:ext cx="2426494" cy="278368"/>
          </a:xfrm>
          <a:prstGeom prst="rect">
            <a:avLst/>
          </a:prstGeom>
          <a:noFill/>
          <a:ln/>
        </p:spPr>
        <p:txBody>
          <a:bodyPr wrap="none" rtlCol="0" anchor="t"/>
          <a:lstStyle/>
          <a:p>
            <a:pPr marL="0" indent="0">
              <a:lnSpc>
                <a:spcPts val="2193"/>
              </a:lnSpc>
              <a:buNone/>
            </a:pPr>
            <a:r>
              <a:rPr lang="en-US" sz="1754" dirty="0">
                <a:solidFill>
                  <a:srgbClr val="AE8625"/>
                </a:solidFill>
                <a:latin typeface="Prata" pitchFamily="34" charset="0"/>
                <a:ea typeface="Prata" pitchFamily="34" charset="-122"/>
                <a:cs typeface="Prata" pitchFamily="34" charset="-120"/>
              </a:rPr>
              <a:t>Circuitos Secuenciales</a:t>
            </a:r>
            <a:endParaRPr lang="en-US" sz="1754" dirty="0"/>
          </a:p>
        </p:txBody>
      </p:sp>
      <p:sp>
        <p:nvSpPr>
          <p:cNvPr id="15" name="Text 11"/>
          <p:cNvSpPr/>
          <p:nvPr/>
        </p:nvSpPr>
        <p:spPr>
          <a:xfrm>
            <a:off x="4459486" y="5992416"/>
            <a:ext cx="9369028" cy="855464"/>
          </a:xfrm>
          <a:prstGeom prst="rect">
            <a:avLst/>
          </a:prstGeom>
          <a:noFill/>
          <a:ln/>
        </p:spPr>
        <p:txBody>
          <a:bodyPr wrap="square" rtlCol="0" anchor="t"/>
          <a:lstStyle/>
          <a:p>
            <a:pPr marL="0" indent="0">
              <a:lnSpc>
                <a:spcPts val="2245"/>
              </a:lnSpc>
              <a:buNone/>
            </a:pPr>
            <a:r>
              <a:rPr lang="en-US" sz="1403" dirty="0">
                <a:solidFill>
                  <a:srgbClr val="CFCBBF"/>
                </a:solidFill>
                <a:latin typeface="Raleway" pitchFamily="34" charset="0"/>
                <a:ea typeface="Raleway" pitchFamily="34" charset="-122"/>
                <a:cs typeface="Raleway" pitchFamily="34" charset="-120"/>
              </a:rPr>
              <a:t>Por otro lado, los circuitos secuenciales utilizan compuertas lógicas junto con elementos de almacenamiento como flip-flops para recordar información pasada. Los circuitos secuenciales se utilizan en aplicaciones como contadores, registros y sistemas de memoria.</a:t>
            </a:r>
            <a:endParaRPr lang="en-US" sz="140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sp>
        <p:nvSpPr>
          <p:cNvPr id="4" name="Text 1"/>
          <p:cNvSpPr/>
          <p:nvPr/>
        </p:nvSpPr>
        <p:spPr>
          <a:xfrm>
            <a:off x="864037" y="817245"/>
            <a:ext cx="11889581"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Aplicaciones de las Compuertas Lógicas</a:t>
            </a:r>
            <a:endParaRPr lang="en-US" sz="4860" dirty="0"/>
          </a:p>
        </p:txBody>
      </p:sp>
      <p:sp>
        <p:nvSpPr>
          <p:cNvPr id="5" name="Text 2"/>
          <p:cNvSpPr/>
          <p:nvPr/>
        </p:nvSpPr>
        <p:spPr>
          <a:xfrm>
            <a:off x="864037" y="2082522"/>
            <a:ext cx="129023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Las compuertas lógicas son la base de toda la electrónica digital moderna. Se utilizan en una amplia gama de aplicaciones, desde dispositivos cotidianos como televisores y teléfonos inteligentes hasta sistemas informáticos complejos. Las compuertas lógicas son esenciales para la implementación de funciones digitales como:</a:t>
            </a:r>
            <a:endParaRPr lang="en-US" sz="1944" dirty="0"/>
          </a:p>
        </p:txBody>
      </p:sp>
      <p:sp>
        <p:nvSpPr>
          <p:cNvPr id="6" name="Text 3"/>
          <p:cNvSpPr/>
          <p:nvPr/>
        </p:nvSpPr>
        <p:spPr>
          <a:xfrm>
            <a:off x="864037" y="3792141"/>
            <a:ext cx="3617595"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Procesamiento de Datos</a:t>
            </a:r>
            <a:endParaRPr lang="en-US" sz="2430" dirty="0"/>
          </a:p>
        </p:txBody>
      </p:sp>
      <p:sp>
        <p:nvSpPr>
          <p:cNvPr id="7" name="Text 4"/>
          <p:cNvSpPr/>
          <p:nvPr/>
        </p:nvSpPr>
        <p:spPr>
          <a:xfrm>
            <a:off x="864037" y="4424720"/>
            <a:ext cx="3898821" cy="276534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Los procesadores de las computadoras utilizan compuertas lógicas para realizar operaciones matemáticas y lógicas, ejecutar programas y controlar la ejecución de instrucciones.</a:t>
            </a:r>
            <a:endParaRPr lang="en-US" sz="1944" dirty="0"/>
          </a:p>
        </p:txBody>
      </p:sp>
      <p:sp>
        <p:nvSpPr>
          <p:cNvPr id="8" name="Text 5"/>
          <p:cNvSpPr/>
          <p:nvPr/>
        </p:nvSpPr>
        <p:spPr>
          <a:xfrm>
            <a:off x="5372695" y="3792141"/>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Memoria</a:t>
            </a:r>
            <a:endParaRPr lang="en-US" sz="2430" dirty="0"/>
          </a:p>
        </p:txBody>
      </p:sp>
      <p:sp>
        <p:nvSpPr>
          <p:cNvPr id="9" name="Text 6"/>
          <p:cNvSpPr/>
          <p:nvPr/>
        </p:nvSpPr>
        <p:spPr>
          <a:xfrm>
            <a:off x="5372695" y="4424720"/>
            <a:ext cx="3898821" cy="1975247"/>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Las memorias de las computadoras utilizan compuertas lógicas para almacenar información en forma de bits.</a:t>
            </a:r>
            <a:endParaRPr lang="en-US" sz="1944" dirty="0"/>
          </a:p>
        </p:txBody>
      </p:sp>
      <p:sp>
        <p:nvSpPr>
          <p:cNvPr id="10" name="Text 7"/>
          <p:cNvSpPr/>
          <p:nvPr/>
        </p:nvSpPr>
        <p:spPr>
          <a:xfrm>
            <a:off x="9881354" y="3792141"/>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Comunicaciones</a:t>
            </a:r>
            <a:endParaRPr lang="en-US" sz="2430" dirty="0"/>
          </a:p>
        </p:txBody>
      </p:sp>
      <p:sp>
        <p:nvSpPr>
          <p:cNvPr id="11" name="Text 8"/>
          <p:cNvSpPr/>
          <p:nvPr/>
        </p:nvSpPr>
        <p:spPr>
          <a:xfrm>
            <a:off x="9881354" y="4424720"/>
            <a:ext cx="3898821" cy="2370296"/>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Las redes de comunicación utilizan compuertas lógicas para codificar y decodificar señales, controlar el flujo de datos y realizar operaciones de enrutamiento.</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s-AR"/>
          </a:p>
        </p:txBody>
      </p:sp>
      <p:sp>
        <p:nvSpPr>
          <p:cNvPr id="4" name="Text 1"/>
          <p:cNvSpPr/>
          <p:nvPr/>
        </p:nvSpPr>
        <p:spPr>
          <a:xfrm>
            <a:off x="1544479" y="909518"/>
            <a:ext cx="11117461" cy="660202"/>
          </a:xfrm>
          <a:prstGeom prst="rect">
            <a:avLst/>
          </a:prstGeom>
          <a:noFill/>
          <a:ln/>
        </p:spPr>
        <p:txBody>
          <a:bodyPr wrap="none" rtlCol="0" anchor="t"/>
          <a:lstStyle/>
          <a:p>
            <a:pPr marL="0" indent="0">
              <a:lnSpc>
                <a:spcPts val="5199"/>
              </a:lnSpc>
              <a:buNone/>
            </a:pPr>
            <a:r>
              <a:rPr lang="en-US" sz="4159" dirty="0">
                <a:solidFill>
                  <a:srgbClr val="AE8625"/>
                </a:solidFill>
                <a:latin typeface="Prata" pitchFamily="34" charset="0"/>
                <a:ea typeface="Prata" pitchFamily="34" charset="-122"/>
                <a:cs typeface="Prata" pitchFamily="34" charset="-120"/>
              </a:rPr>
              <a:t>Implementación de las Compuertas Lógicas</a:t>
            </a:r>
            <a:endParaRPr lang="en-US" sz="4159" dirty="0"/>
          </a:p>
        </p:txBody>
      </p:sp>
      <p:sp>
        <p:nvSpPr>
          <p:cNvPr id="5" name="Text 2"/>
          <p:cNvSpPr/>
          <p:nvPr/>
        </p:nvSpPr>
        <p:spPr>
          <a:xfrm>
            <a:off x="1544479" y="1992273"/>
            <a:ext cx="11541323" cy="1014413"/>
          </a:xfrm>
          <a:prstGeom prst="rect">
            <a:avLst/>
          </a:prstGeom>
          <a:noFill/>
          <a:ln/>
        </p:spPr>
        <p:txBody>
          <a:bodyPr wrap="square" rtlCol="0" anchor="t"/>
          <a:lstStyle/>
          <a:p>
            <a:pPr marL="0" indent="0">
              <a:lnSpc>
                <a:spcPts val="2662"/>
              </a:lnSpc>
              <a:buNone/>
            </a:pPr>
            <a:r>
              <a:rPr lang="en-US" sz="1664" dirty="0">
                <a:solidFill>
                  <a:srgbClr val="CFCBBF"/>
                </a:solidFill>
                <a:latin typeface="Raleway" pitchFamily="34" charset="0"/>
                <a:ea typeface="Raleway" pitchFamily="34" charset="-122"/>
                <a:cs typeface="Raleway" pitchFamily="34" charset="-120"/>
              </a:rPr>
              <a:t>Las compuertas lógicas se pueden implementar utilizando diferentes tecnologías, como transistores, diodos, y otros componentes electrónicos. Se pueden implementar de forma individual o integrarse en circuitos integrados (ICs) que contienen múltiples compuertas lógicas en un solo chip.</a:t>
            </a:r>
            <a:endParaRPr lang="en-US" sz="1664" dirty="0"/>
          </a:p>
        </p:txBody>
      </p:sp>
      <p:sp>
        <p:nvSpPr>
          <p:cNvPr id="6" name="Shape 3"/>
          <p:cNvSpPr/>
          <p:nvPr/>
        </p:nvSpPr>
        <p:spPr>
          <a:xfrm>
            <a:off x="1544479" y="3481983"/>
            <a:ext cx="475298" cy="475298"/>
          </a:xfrm>
          <a:prstGeom prst="roundRect">
            <a:avLst>
              <a:gd name="adj" fmla="val 13336"/>
            </a:avLst>
          </a:prstGeom>
          <a:solidFill>
            <a:srgbClr val="2D3033"/>
          </a:solidFill>
          <a:ln/>
        </p:spPr>
        <p:txBody>
          <a:bodyPr/>
          <a:lstStyle/>
          <a:p>
            <a:endParaRPr lang="es-AR"/>
          </a:p>
        </p:txBody>
      </p:sp>
      <p:sp>
        <p:nvSpPr>
          <p:cNvPr id="7" name="Text 4"/>
          <p:cNvSpPr/>
          <p:nvPr/>
        </p:nvSpPr>
        <p:spPr>
          <a:xfrm>
            <a:off x="1727359" y="3561159"/>
            <a:ext cx="109418" cy="316944"/>
          </a:xfrm>
          <a:prstGeom prst="rect">
            <a:avLst/>
          </a:prstGeom>
          <a:noFill/>
          <a:ln/>
        </p:spPr>
        <p:txBody>
          <a:bodyPr wrap="none" rtlCol="0" anchor="t"/>
          <a:lstStyle/>
          <a:p>
            <a:pPr marL="0" indent="0" algn="ctr">
              <a:lnSpc>
                <a:spcPts val="2495"/>
              </a:lnSpc>
              <a:buNone/>
            </a:pPr>
            <a:r>
              <a:rPr lang="en-US" sz="2495" dirty="0">
                <a:solidFill>
                  <a:srgbClr val="AE8625"/>
                </a:solidFill>
                <a:latin typeface="Prata" pitchFamily="34" charset="0"/>
                <a:ea typeface="Prata" pitchFamily="34" charset="-122"/>
                <a:cs typeface="Prata" pitchFamily="34" charset="-120"/>
              </a:rPr>
              <a:t>1</a:t>
            </a:r>
            <a:endParaRPr lang="en-US" sz="2495" dirty="0"/>
          </a:p>
        </p:txBody>
      </p:sp>
      <p:sp>
        <p:nvSpPr>
          <p:cNvPr id="8" name="Text 5"/>
          <p:cNvSpPr/>
          <p:nvPr/>
        </p:nvSpPr>
        <p:spPr>
          <a:xfrm>
            <a:off x="2230993" y="3481983"/>
            <a:ext cx="2640925" cy="330041"/>
          </a:xfrm>
          <a:prstGeom prst="rect">
            <a:avLst/>
          </a:prstGeom>
          <a:noFill/>
          <a:ln/>
        </p:spPr>
        <p:txBody>
          <a:bodyPr wrap="none" rtlCol="0" anchor="t"/>
          <a:lstStyle/>
          <a:p>
            <a:pPr marL="0" indent="0">
              <a:lnSpc>
                <a:spcPts val="2599"/>
              </a:lnSpc>
              <a:buNone/>
            </a:pPr>
            <a:r>
              <a:rPr lang="en-US" sz="2080" dirty="0">
                <a:solidFill>
                  <a:srgbClr val="AE8625"/>
                </a:solidFill>
                <a:latin typeface="Prata" pitchFamily="34" charset="0"/>
                <a:ea typeface="Prata" pitchFamily="34" charset="-122"/>
                <a:cs typeface="Prata" pitchFamily="34" charset="-120"/>
              </a:rPr>
              <a:t>Transistores</a:t>
            </a:r>
            <a:endParaRPr lang="en-US" sz="2080" dirty="0"/>
          </a:p>
        </p:txBody>
      </p:sp>
      <p:sp>
        <p:nvSpPr>
          <p:cNvPr id="9" name="Text 6"/>
          <p:cNvSpPr/>
          <p:nvPr/>
        </p:nvSpPr>
        <p:spPr>
          <a:xfrm>
            <a:off x="2230993" y="3938707"/>
            <a:ext cx="3019782" cy="2028825"/>
          </a:xfrm>
          <a:prstGeom prst="rect">
            <a:avLst/>
          </a:prstGeom>
          <a:noFill/>
          <a:ln/>
        </p:spPr>
        <p:txBody>
          <a:bodyPr wrap="square" rtlCol="0" anchor="t"/>
          <a:lstStyle/>
          <a:p>
            <a:pPr marL="0" indent="0">
              <a:lnSpc>
                <a:spcPts val="2662"/>
              </a:lnSpc>
              <a:buNone/>
            </a:pPr>
            <a:r>
              <a:rPr lang="en-US" sz="1664" dirty="0">
                <a:solidFill>
                  <a:srgbClr val="CFCBBF"/>
                </a:solidFill>
                <a:latin typeface="Raleway" pitchFamily="34" charset="0"/>
                <a:ea typeface="Raleway" pitchFamily="34" charset="-122"/>
                <a:cs typeface="Raleway" pitchFamily="34" charset="-120"/>
              </a:rPr>
              <a:t>Los transistores son los elementos básicos de las compuertas lógicas. Se utilizan para controlar el flujo de corriente y realizar operaciones lógicas.</a:t>
            </a:r>
            <a:endParaRPr lang="en-US" sz="1664" dirty="0"/>
          </a:p>
        </p:txBody>
      </p:sp>
      <p:sp>
        <p:nvSpPr>
          <p:cNvPr id="10" name="Shape 7"/>
          <p:cNvSpPr/>
          <p:nvPr/>
        </p:nvSpPr>
        <p:spPr>
          <a:xfrm>
            <a:off x="5461992" y="3481983"/>
            <a:ext cx="475298" cy="475298"/>
          </a:xfrm>
          <a:prstGeom prst="roundRect">
            <a:avLst>
              <a:gd name="adj" fmla="val 13336"/>
            </a:avLst>
          </a:prstGeom>
          <a:solidFill>
            <a:srgbClr val="2D3033"/>
          </a:solidFill>
          <a:ln/>
        </p:spPr>
        <p:txBody>
          <a:bodyPr/>
          <a:lstStyle/>
          <a:p>
            <a:endParaRPr lang="es-AR"/>
          </a:p>
        </p:txBody>
      </p:sp>
      <p:sp>
        <p:nvSpPr>
          <p:cNvPr id="11" name="Text 8"/>
          <p:cNvSpPr/>
          <p:nvPr/>
        </p:nvSpPr>
        <p:spPr>
          <a:xfrm>
            <a:off x="5602486" y="3561159"/>
            <a:ext cx="194310" cy="316944"/>
          </a:xfrm>
          <a:prstGeom prst="rect">
            <a:avLst/>
          </a:prstGeom>
          <a:noFill/>
          <a:ln/>
        </p:spPr>
        <p:txBody>
          <a:bodyPr wrap="none" rtlCol="0" anchor="t"/>
          <a:lstStyle/>
          <a:p>
            <a:pPr marL="0" indent="0" algn="ctr">
              <a:lnSpc>
                <a:spcPts val="2495"/>
              </a:lnSpc>
              <a:buNone/>
            </a:pPr>
            <a:r>
              <a:rPr lang="en-US" sz="2495" dirty="0">
                <a:solidFill>
                  <a:srgbClr val="AE8625"/>
                </a:solidFill>
                <a:latin typeface="Prata" pitchFamily="34" charset="0"/>
                <a:ea typeface="Prata" pitchFamily="34" charset="-122"/>
                <a:cs typeface="Prata" pitchFamily="34" charset="-120"/>
              </a:rPr>
              <a:t>2</a:t>
            </a:r>
            <a:endParaRPr lang="en-US" sz="2495" dirty="0"/>
          </a:p>
        </p:txBody>
      </p:sp>
      <p:sp>
        <p:nvSpPr>
          <p:cNvPr id="12" name="Text 9"/>
          <p:cNvSpPr/>
          <p:nvPr/>
        </p:nvSpPr>
        <p:spPr>
          <a:xfrm>
            <a:off x="6148507" y="3481983"/>
            <a:ext cx="2640925" cy="330041"/>
          </a:xfrm>
          <a:prstGeom prst="rect">
            <a:avLst/>
          </a:prstGeom>
          <a:noFill/>
          <a:ln/>
        </p:spPr>
        <p:txBody>
          <a:bodyPr wrap="none" rtlCol="0" anchor="t"/>
          <a:lstStyle/>
          <a:p>
            <a:pPr marL="0" indent="0">
              <a:lnSpc>
                <a:spcPts val="2599"/>
              </a:lnSpc>
              <a:buNone/>
            </a:pPr>
            <a:r>
              <a:rPr lang="en-US" sz="2080" dirty="0">
                <a:solidFill>
                  <a:srgbClr val="AE8625"/>
                </a:solidFill>
                <a:latin typeface="Prata" pitchFamily="34" charset="0"/>
                <a:ea typeface="Prata" pitchFamily="34" charset="-122"/>
                <a:cs typeface="Prata" pitchFamily="34" charset="-120"/>
              </a:rPr>
              <a:t>Diodos</a:t>
            </a:r>
            <a:endParaRPr lang="en-US" sz="2080" dirty="0"/>
          </a:p>
        </p:txBody>
      </p:sp>
      <p:sp>
        <p:nvSpPr>
          <p:cNvPr id="13" name="Text 10"/>
          <p:cNvSpPr/>
          <p:nvPr/>
        </p:nvSpPr>
        <p:spPr>
          <a:xfrm>
            <a:off x="6148507" y="3938707"/>
            <a:ext cx="3019782" cy="1014413"/>
          </a:xfrm>
          <a:prstGeom prst="rect">
            <a:avLst/>
          </a:prstGeom>
          <a:noFill/>
          <a:ln/>
        </p:spPr>
        <p:txBody>
          <a:bodyPr wrap="square" rtlCol="0" anchor="t"/>
          <a:lstStyle/>
          <a:p>
            <a:pPr marL="0" indent="0">
              <a:lnSpc>
                <a:spcPts val="2662"/>
              </a:lnSpc>
              <a:buNone/>
            </a:pPr>
            <a:r>
              <a:rPr lang="en-US" sz="1664" dirty="0">
                <a:solidFill>
                  <a:srgbClr val="CFCBBF"/>
                </a:solidFill>
                <a:latin typeface="Raleway" pitchFamily="34" charset="0"/>
                <a:ea typeface="Raleway" pitchFamily="34" charset="-122"/>
                <a:cs typeface="Raleway" pitchFamily="34" charset="-120"/>
              </a:rPr>
              <a:t>Los diodos se utilizan para rectificar señales y realizar operaciones lógicas.</a:t>
            </a:r>
            <a:endParaRPr lang="en-US" sz="1664" dirty="0"/>
          </a:p>
        </p:txBody>
      </p:sp>
      <p:sp>
        <p:nvSpPr>
          <p:cNvPr id="14" name="Shape 11"/>
          <p:cNvSpPr/>
          <p:nvPr/>
        </p:nvSpPr>
        <p:spPr>
          <a:xfrm>
            <a:off x="9379506" y="3481983"/>
            <a:ext cx="475298" cy="475298"/>
          </a:xfrm>
          <a:prstGeom prst="roundRect">
            <a:avLst>
              <a:gd name="adj" fmla="val 13336"/>
            </a:avLst>
          </a:prstGeom>
          <a:solidFill>
            <a:srgbClr val="2D3033"/>
          </a:solidFill>
          <a:ln/>
        </p:spPr>
        <p:txBody>
          <a:bodyPr/>
          <a:lstStyle/>
          <a:p>
            <a:endParaRPr lang="es-AR"/>
          </a:p>
        </p:txBody>
      </p:sp>
      <p:sp>
        <p:nvSpPr>
          <p:cNvPr id="15" name="Text 12"/>
          <p:cNvSpPr/>
          <p:nvPr/>
        </p:nvSpPr>
        <p:spPr>
          <a:xfrm>
            <a:off x="9518928" y="3561159"/>
            <a:ext cx="196453" cy="316944"/>
          </a:xfrm>
          <a:prstGeom prst="rect">
            <a:avLst/>
          </a:prstGeom>
          <a:noFill/>
          <a:ln/>
        </p:spPr>
        <p:txBody>
          <a:bodyPr wrap="none" rtlCol="0" anchor="t"/>
          <a:lstStyle/>
          <a:p>
            <a:pPr marL="0" indent="0" algn="ctr">
              <a:lnSpc>
                <a:spcPts val="2495"/>
              </a:lnSpc>
              <a:buNone/>
            </a:pPr>
            <a:r>
              <a:rPr lang="en-US" sz="2495" dirty="0">
                <a:solidFill>
                  <a:srgbClr val="AE8625"/>
                </a:solidFill>
                <a:latin typeface="Prata" pitchFamily="34" charset="0"/>
                <a:ea typeface="Prata" pitchFamily="34" charset="-122"/>
                <a:cs typeface="Prata" pitchFamily="34" charset="-120"/>
              </a:rPr>
              <a:t>3</a:t>
            </a:r>
            <a:endParaRPr lang="en-US" sz="2495" dirty="0"/>
          </a:p>
        </p:txBody>
      </p:sp>
      <p:sp>
        <p:nvSpPr>
          <p:cNvPr id="16" name="Text 13"/>
          <p:cNvSpPr/>
          <p:nvPr/>
        </p:nvSpPr>
        <p:spPr>
          <a:xfrm>
            <a:off x="10066020" y="3481983"/>
            <a:ext cx="2640925" cy="330041"/>
          </a:xfrm>
          <a:prstGeom prst="rect">
            <a:avLst/>
          </a:prstGeom>
          <a:noFill/>
          <a:ln/>
        </p:spPr>
        <p:txBody>
          <a:bodyPr wrap="none" rtlCol="0" anchor="t"/>
          <a:lstStyle/>
          <a:p>
            <a:pPr marL="0" indent="0">
              <a:lnSpc>
                <a:spcPts val="2599"/>
              </a:lnSpc>
              <a:buNone/>
            </a:pPr>
            <a:r>
              <a:rPr lang="en-US" sz="2080" dirty="0">
                <a:solidFill>
                  <a:srgbClr val="AE8625"/>
                </a:solidFill>
                <a:latin typeface="Prata" pitchFamily="34" charset="0"/>
                <a:ea typeface="Prata" pitchFamily="34" charset="-122"/>
                <a:cs typeface="Prata" pitchFamily="34" charset="-120"/>
              </a:rPr>
              <a:t>Circuitos Integrados</a:t>
            </a:r>
            <a:endParaRPr lang="en-US" sz="2080" dirty="0"/>
          </a:p>
        </p:txBody>
      </p:sp>
      <p:sp>
        <p:nvSpPr>
          <p:cNvPr id="17" name="Text 14"/>
          <p:cNvSpPr/>
          <p:nvPr/>
        </p:nvSpPr>
        <p:spPr>
          <a:xfrm>
            <a:off x="10066020" y="3938707"/>
            <a:ext cx="3019782" cy="3381375"/>
          </a:xfrm>
          <a:prstGeom prst="rect">
            <a:avLst/>
          </a:prstGeom>
          <a:noFill/>
          <a:ln/>
        </p:spPr>
        <p:txBody>
          <a:bodyPr wrap="square" rtlCol="0" anchor="t"/>
          <a:lstStyle/>
          <a:p>
            <a:pPr marL="0" indent="0">
              <a:lnSpc>
                <a:spcPts val="2662"/>
              </a:lnSpc>
              <a:buNone/>
            </a:pPr>
            <a:r>
              <a:rPr lang="en-US" sz="1664" dirty="0">
                <a:solidFill>
                  <a:srgbClr val="CFCBBF"/>
                </a:solidFill>
                <a:latin typeface="Raleway" pitchFamily="34" charset="0"/>
                <a:ea typeface="Raleway" pitchFamily="34" charset="-122"/>
                <a:cs typeface="Raleway" pitchFamily="34" charset="-120"/>
              </a:rPr>
              <a:t>Los circuitos integrados (ICs) son chips que contienen múltiples compuertas lógicas y otros componentes electrónicos. Estos chips son más compactos y eficientes que los circuitos discretos, lo que permite la construcción de dispositivos electrónicos más pequeños y potentes.</a:t>
            </a:r>
            <a:endParaRPr lang="en-US" sz="166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1458</Words>
  <Application>Microsoft Office PowerPoint</Application>
  <PresentationFormat>Personalizado</PresentationFormat>
  <Paragraphs>197</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Prata</vt:lpstr>
      <vt:lpstr>Raleway</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Roco</cp:lastModifiedBy>
  <cp:revision>1</cp:revision>
  <dcterms:created xsi:type="dcterms:W3CDTF">2024-06-26T20:36:40Z</dcterms:created>
  <dcterms:modified xsi:type="dcterms:W3CDTF">2024-06-26T22:15:21Z</dcterms:modified>
</cp:coreProperties>
</file>